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25"/>
  </p:notesMasterIdLst>
  <p:handoutMasterIdLst>
    <p:handoutMasterId r:id="rId26"/>
  </p:handoutMasterIdLst>
  <p:sldIdLst>
    <p:sldId id="274" r:id="rId4"/>
    <p:sldId id="283" r:id="rId5"/>
    <p:sldId id="257" r:id="rId6"/>
    <p:sldId id="258" r:id="rId7"/>
    <p:sldId id="267" r:id="rId8"/>
    <p:sldId id="268" r:id="rId9"/>
    <p:sldId id="269" r:id="rId10"/>
    <p:sldId id="275" r:id="rId11"/>
    <p:sldId id="276" r:id="rId12"/>
    <p:sldId id="266" r:id="rId13"/>
    <p:sldId id="260" r:id="rId14"/>
    <p:sldId id="272" r:id="rId15"/>
    <p:sldId id="261" r:id="rId16"/>
    <p:sldId id="277" r:id="rId17"/>
    <p:sldId id="278" r:id="rId18"/>
    <p:sldId id="279" r:id="rId19"/>
    <p:sldId id="280" r:id="rId20"/>
    <p:sldId id="281" r:id="rId21"/>
    <p:sldId id="282" r:id="rId22"/>
    <p:sldId id="265" r:id="rId23"/>
    <p:sldId id="26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12326"/>
    <a:srgbClr val="B82D2F"/>
    <a:srgbClr val="CA4814"/>
    <a:srgbClr val="C76717"/>
    <a:srgbClr val="8AAA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4697" autoAdjust="0"/>
  </p:normalViewPr>
  <p:slideViewPr>
    <p:cSldViewPr>
      <p:cViewPr>
        <p:scale>
          <a:sx n="80" d="100"/>
          <a:sy n="80" d="100"/>
        </p:scale>
        <p:origin x="-516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D565FC-FEC3-49D2-85D6-125893227001}" type="doc">
      <dgm:prSet loTypeId="urn:microsoft.com/office/officeart/2005/8/layout/orgChart1" loCatId="hierarchy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B6C0B408-A17A-483A-9070-547C643A6D9B}">
      <dgm:prSet phldrT="[Text]" custT="1"/>
      <dgm:spPr/>
      <dgm:t>
        <a:bodyPr/>
        <a:lstStyle/>
        <a:p>
          <a:r>
            <a:rPr lang="ka-GE" sz="1800" b="1" dirty="0" smtClean="0"/>
            <a:t>ზოგადი ამბულატორია</a:t>
          </a:r>
          <a:endParaRPr lang="en-US" sz="1800" b="1" dirty="0"/>
        </a:p>
      </dgm:t>
    </dgm:pt>
    <dgm:pt modelId="{41E0E702-A179-4BC9-A5FD-6289F0818B9D}" type="parTrans" cxnId="{3369BA5C-2FFF-4B85-BCDA-EB93117F9007}">
      <dgm:prSet/>
      <dgm:spPr/>
      <dgm:t>
        <a:bodyPr/>
        <a:lstStyle/>
        <a:p>
          <a:endParaRPr lang="en-US"/>
        </a:p>
      </dgm:t>
    </dgm:pt>
    <dgm:pt modelId="{A35782D0-11DC-4C35-BE22-517D7EC2EF53}" type="sibTrans" cxnId="{3369BA5C-2FFF-4B85-BCDA-EB93117F9007}">
      <dgm:prSet/>
      <dgm:spPr/>
      <dgm:t>
        <a:bodyPr/>
        <a:lstStyle/>
        <a:p>
          <a:endParaRPr lang="en-US"/>
        </a:p>
      </dgm:t>
    </dgm:pt>
    <dgm:pt modelId="{EE496A8C-CB5E-48D4-A3F7-E61F83986C2A}" type="asst">
      <dgm:prSet phldrT="[Text]" custT="1"/>
      <dgm:spPr/>
      <dgm:t>
        <a:bodyPr/>
        <a:lstStyle/>
        <a:p>
          <a:r>
            <a:rPr lang="ka-GE" sz="1800" b="1" dirty="0" smtClean="0"/>
            <a:t>დიალიზი</a:t>
          </a:r>
          <a:endParaRPr lang="en-US" sz="1800" b="1" dirty="0"/>
        </a:p>
      </dgm:t>
    </dgm:pt>
    <dgm:pt modelId="{B2B43856-9E9E-4809-9CE9-1ADE58AB682C}" type="parTrans" cxnId="{1CD1E899-6B71-4776-AF51-ED70B280CFF7}">
      <dgm:prSet/>
      <dgm:spPr/>
      <dgm:t>
        <a:bodyPr/>
        <a:lstStyle/>
        <a:p>
          <a:endParaRPr lang="en-US"/>
        </a:p>
      </dgm:t>
    </dgm:pt>
    <dgm:pt modelId="{4DA9BF2B-3EE4-43D2-A820-EE40311DA5E3}" type="sibTrans" cxnId="{1CD1E899-6B71-4776-AF51-ED70B280CFF7}">
      <dgm:prSet/>
      <dgm:spPr/>
      <dgm:t>
        <a:bodyPr/>
        <a:lstStyle/>
        <a:p>
          <a:endParaRPr lang="en-US"/>
        </a:p>
      </dgm:t>
    </dgm:pt>
    <dgm:pt modelId="{EE869738-0306-4BE2-8F33-C425E9480E9F}">
      <dgm:prSet phldrT="[Text]" custT="1"/>
      <dgm:spPr/>
      <dgm:t>
        <a:bodyPr/>
        <a:lstStyle/>
        <a:p>
          <a:r>
            <a:rPr lang="ka-GE" sz="1800" b="1" dirty="0" smtClean="0"/>
            <a:t>სოფლის ექიმი</a:t>
          </a:r>
          <a:endParaRPr lang="en-US" sz="1800" b="1" dirty="0"/>
        </a:p>
      </dgm:t>
    </dgm:pt>
    <dgm:pt modelId="{D9240819-07AC-4429-979D-7F5E2C46AC8C}" type="parTrans" cxnId="{3EB55EE7-CF58-45EC-9EAA-D43ECA440506}">
      <dgm:prSet/>
      <dgm:spPr/>
      <dgm:t>
        <a:bodyPr/>
        <a:lstStyle/>
        <a:p>
          <a:endParaRPr lang="en-US"/>
        </a:p>
      </dgm:t>
    </dgm:pt>
    <dgm:pt modelId="{454635A5-5ADB-49A4-81F3-50529C15E753}" type="sibTrans" cxnId="{3EB55EE7-CF58-45EC-9EAA-D43ECA440506}">
      <dgm:prSet/>
      <dgm:spPr/>
      <dgm:t>
        <a:bodyPr/>
        <a:lstStyle/>
        <a:p>
          <a:endParaRPr lang="en-US"/>
        </a:p>
      </dgm:t>
    </dgm:pt>
    <dgm:pt modelId="{39E3946B-9204-4C21-83F8-8CBA44BCAF23}">
      <dgm:prSet phldrT="[Text]" custT="1"/>
      <dgm:spPr/>
      <dgm:t>
        <a:bodyPr/>
        <a:lstStyle/>
        <a:p>
          <a:r>
            <a:rPr lang="ka-GE" sz="1800" b="1" dirty="0" smtClean="0"/>
            <a:t>ფსიქიატრია</a:t>
          </a:r>
          <a:endParaRPr lang="en-US" sz="1800" b="1" dirty="0"/>
        </a:p>
      </dgm:t>
    </dgm:pt>
    <dgm:pt modelId="{F2B6C44D-37A2-4D97-BF47-6E63D7BC4950}" type="parTrans" cxnId="{DD3C07F5-BB7A-4634-80D2-90DB9EE5EC27}">
      <dgm:prSet/>
      <dgm:spPr/>
      <dgm:t>
        <a:bodyPr/>
        <a:lstStyle/>
        <a:p>
          <a:endParaRPr lang="en-US"/>
        </a:p>
      </dgm:t>
    </dgm:pt>
    <dgm:pt modelId="{C18FC025-3CF5-4DB4-A24A-5B8A434727F6}" type="sibTrans" cxnId="{DD3C07F5-BB7A-4634-80D2-90DB9EE5EC27}">
      <dgm:prSet/>
      <dgm:spPr/>
      <dgm:t>
        <a:bodyPr/>
        <a:lstStyle/>
        <a:p>
          <a:endParaRPr lang="en-US"/>
        </a:p>
      </dgm:t>
    </dgm:pt>
    <dgm:pt modelId="{6516DA21-6A1D-4471-B21E-14543AA5FD79}">
      <dgm:prSet phldrT="[Text]" custT="1"/>
      <dgm:spPr/>
      <dgm:t>
        <a:bodyPr/>
        <a:lstStyle/>
        <a:p>
          <a:r>
            <a:rPr lang="ka-GE" sz="1800" b="1" dirty="0" smtClean="0"/>
            <a:t>ანტენატალური </a:t>
          </a:r>
        </a:p>
        <a:p>
          <a:r>
            <a:rPr lang="ka-GE" sz="1800" b="1" dirty="0" smtClean="0"/>
            <a:t>მომსახურება</a:t>
          </a:r>
          <a:endParaRPr lang="en-US" sz="1800" b="1" dirty="0"/>
        </a:p>
      </dgm:t>
    </dgm:pt>
    <dgm:pt modelId="{C91D15E9-1989-4198-A6C0-41D6C0484FDE}" type="parTrans" cxnId="{A3C5D087-5BB9-488C-B05D-0722ACAF7137}">
      <dgm:prSet/>
      <dgm:spPr/>
      <dgm:t>
        <a:bodyPr/>
        <a:lstStyle/>
        <a:p>
          <a:endParaRPr lang="en-US"/>
        </a:p>
      </dgm:t>
    </dgm:pt>
    <dgm:pt modelId="{81C80C80-561E-4E76-ADB2-6E9720682433}" type="sibTrans" cxnId="{A3C5D087-5BB9-488C-B05D-0722ACAF7137}">
      <dgm:prSet/>
      <dgm:spPr/>
      <dgm:t>
        <a:bodyPr/>
        <a:lstStyle/>
        <a:p>
          <a:endParaRPr lang="en-US"/>
        </a:p>
      </dgm:t>
    </dgm:pt>
    <dgm:pt modelId="{3E6EC421-5F92-4395-8670-497D5E3C9BC7}" type="pres">
      <dgm:prSet presAssocID="{D5D565FC-FEC3-49D2-85D6-1258932270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BCC8990-4AC0-41F2-BDAC-DCC138570132}" type="pres">
      <dgm:prSet presAssocID="{B6C0B408-A17A-483A-9070-547C643A6D9B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7357265F-B4EC-43A9-8321-C6BD0D89D731}" type="pres">
      <dgm:prSet presAssocID="{B6C0B408-A17A-483A-9070-547C643A6D9B}" presName="rootComposite1" presStyleCnt="0"/>
      <dgm:spPr/>
      <dgm:t>
        <a:bodyPr/>
        <a:lstStyle/>
        <a:p>
          <a:endParaRPr lang="en-US"/>
        </a:p>
      </dgm:t>
    </dgm:pt>
    <dgm:pt modelId="{FEA2B1DD-0953-438A-AF6A-8318A61F2E5B}" type="pres">
      <dgm:prSet presAssocID="{B6C0B408-A17A-483A-9070-547C643A6D9B}" presName="rootText1" presStyleLbl="node0" presStyleIdx="0" presStyleCnt="1" custScaleX="152829" custScaleY="90202" custLinFactNeighborX="-1272" custLinFactNeighborY="62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F233D84-7726-4FEB-A34D-B508910DCD56}" type="pres">
      <dgm:prSet presAssocID="{B6C0B408-A17A-483A-9070-547C643A6D9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F65733B3-8FAE-4F3B-BE6B-BE1377DB8557}" type="pres">
      <dgm:prSet presAssocID="{B6C0B408-A17A-483A-9070-547C643A6D9B}" presName="hierChild2" presStyleCnt="0"/>
      <dgm:spPr/>
      <dgm:t>
        <a:bodyPr/>
        <a:lstStyle/>
        <a:p>
          <a:endParaRPr lang="en-US"/>
        </a:p>
      </dgm:t>
    </dgm:pt>
    <dgm:pt modelId="{B2F64310-6967-4ED9-9337-9BD67474535A}" type="pres">
      <dgm:prSet presAssocID="{D9240819-07AC-4429-979D-7F5E2C46AC8C}" presName="Name37" presStyleLbl="parChTrans1D2" presStyleIdx="0" presStyleCnt="4"/>
      <dgm:spPr/>
      <dgm:t>
        <a:bodyPr/>
        <a:lstStyle/>
        <a:p>
          <a:endParaRPr lang="en-US"/>
        </a:p>
      </dgm:t>
    </dgm:pt>
    <dgm:pt modelId="{9F86820E-30BE-4392-A665-7D41A3E42EE8}" type="pres">
      <dgm:prSet presAssocID="{EE869738-0306-4BE2-8F33-C425E9480E9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44C30E7-44D6-4260-A9A5-A0B065F61DA8}" type="pres">
      <dgm:prSet presAssocID="{EE869738-0306-4BE2-8F33-C425E9480E9F}" presName="rootComposite" presStyleCnt="0"/>
      <dgm:spPr/>
      <dgm:t>
        <a:bodyPr/>
        <a:lstStyle/>
        <a:p>
          <a:endParaRPr lang="en-US"/>
        </a:p>
      </dgm:t>
    </dgm:pt>
    <dgm:pt modelId="{1B2C8409-2737-40BD-B442-2F6E321D0C56}" type="pres">
      <dgm:prSet presAssocID="{EE869738-0306-4BE2-8F33-C425E9480E9F}" presName="rootText" presStyleLbl="node2" presStyleIdx="0" presStyleCnt="3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09179-E927-4DFB-8C87-857FD7767B6B}" type="pres">
      <dgm:prSet presAssocID="{EE869738-0306-4BE2-8F33-C425E9480E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4C2E11F5-12A7-4F3C-B078-97EA20766EB8}" type="pres">
      <dgm:prSet presAssocID="{EE869738-0306-4BE2-8F33-C425E9480E9F}" presName="hierChild4" presStyleCnt="0"/>
      <dgm:spPr/>
      <dgm:t>
        <a:bodyPr/>
        <a:lstStyle/>
        <a:p>
          <a:endParaRPr lang="en-US"/>
        </a:p>
      </dgm:t>
    </dgm:pt>
    <dgm:pt modelId="{915C5CA9-8D95-4409-802A-F804B59B6C57}" type="pres">
      <dgm:prSet presAssocID="{EE869738-0306-4BE2-8F33-C425E9480E9F}" presName="hierChild5" presStyleCnt="0"/>
      <dgm:spPr/>
      <dgm:t>
        <a:bodyPr/>
        <a:lstStyle/>
        <a:p>
          <a:endParaRPr lang="en-US"/>
        </a:p>
      </dgm:t>
    </dgm:pt>
    <dgm:pt modelId="{DE2831D0-8762-496A-B093-113CE9A20CE3}" type="pres">
      <dgm:prSet presAssocID="{F2B6C44D-37A2-4D97-BF47-6E63D7BC4950}" presName="Name37" presStyleLbl="parChTrans1D2" presStyleIdx="1" presStyleCnt="4"/>
      <dgm:spPr/>
      <dgm:t>
        <a:bodyPr/>
        <a:lstStyle/>
        <a:p>
          <a:endParaRPr lang="en-US"/>
        </a:p>
      </dgm:t>
    </dgm:pt>
    <dgm:pt modelId="{931DBFB0-CB8D-435F-AC04-77EE038852D6}" type="pres">
      <dgm:prSet presAssocID="{39E3946B-9204-4C21-83F8-8CBA44BCAF2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7C031AC-87D1-4535-80CA-2E065F89F134}" type="pres">
      <dgm:prSet presAssocID="{39E3946B-9204-4C21-83F8-8CBA44BCAF23}" presName="rootComposite" presStyleCnt="0"/>
      <dgm:spPr/>
      <dgm:t>
        <a:bodyPr/>
        <a:lstStyle/>
        <a:p>
          <a:endParaRPr lang="en-US"/>
        </a:p>
      </dgm:t>
    </dgm:pt>
    <dgm:pt modelId="{9E0696D4-39CE-447D-B326-E9C69566902E}" type="pres">
      <dgm:prSet presAssocID="{39E3946B-9204-4C21-83F8-8CBA44BCAF23}" presName="rootText" presStyleLbl="node2" presStyleIdx="1" presStyleCnt="3" custScaleY="729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0C6CED-873A-440C-A7D2-B952A81E257A}" type="pres">
      <dgm:prSet presAssocID="{39E3946B-9204-4C21-83F8-8CBA44BCAF23}" presName="rootConnector" presStyleLbl="node2" presStyleIdx="1" presStyleCnt="3"/>
      <dgm:spPr/>
      <dgm:t>
        <a:bodyPr/>
        <a:lstStyle/>
        <a:p>
          <a:endParaRPr lang="en-US"/>
        </a:p>
      </dgm:t>
    </dgm:pt>
    <dgm:pt modelId="{4847AFF6-D36C-477C-9E88-E044235B5AA1}" type="pres">
      <dgm:prSet presAssocID="{39E3946B-9204-4C21-83F8-8CBA44BCAF23}" presName="hierChild4" presStyleCnt="0"/>
      <dgm:spPr/>
      <dgm:t>
        <a:bodyPr/>
        <a:lstStyle/>
        <a:p>
          <a:endParaRPr lang="en-US"/>
        </a:p>
      </dgm:t>
    </dgm:pt>
    <dgm:pt modelId="{9BDCA38F-F0ED-4B65-85FE-68ED705C0266}" type="pres">
      <dgm:prSet presAssocID="{39E3946B-9204-4C21-83F8-8CBA44BCAF23}" presName="hierChild5" presStyleCnt="0"/>
      <dgm:spPr/>
      <dgm:t>
        <a:bodyPr/>
        <a:lstStyle/>
        <a:p>
          <a:endParaRPr lang="en-US"/>
        </a:p>
      </dgm:t>
    </dgm:pt>
    <dgm:pt modelId="{2902AA15-F6FD-4067-BB49-C819DB6CD77E}" type="pres">
      <dgm:prSet presAssocID="{C91D15E9-1989-4198-A6C0-41D6C0484FDE}" presName="Name37" presStyleLbl="parChTrans1D2" presStyleIdx="2" presStyleCnt="4"/>
      <dgm:spPr/>
      <dgm:t>
        <a:bodyPr/>
        <a:lstStyle/>
        <a:p>
          <a:endParaRPr lang="en-US"/>
        </a:p>
      </dgm:t>
    </dgm:pt>
    <dgm:pt modelId="{C90C4F0D-8E3E-478A-A997-7A37F0E1903E}" type="pres">
      <dgm:prSet presAssocID="{6516DA21-6A1D-4471-B21E-14543AA5FD79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33630A23-7732-4012-8367-4393144DB9D3}" type="pres">
      <dgm:prSet presAssocID="{6516DA21-6A1D-4471-B21E-14543AA5FD79}" presName="rootComposite" presStyleCnt="0"/>
      <dgm:spPr/>
      <dgm:t>
        <a:bodyPr/>
        <a:lstStyle/>
        <a:p>
          <a:endParaRPr lang="en-US"/>
        </a:p>
      </dgm:t>
    </dgm:pt>
    <dgm:pt modelId="{D196C46D-CA1B-4D4C-8C87-F7D602D0869D}" type="pres">
      <dgm:prSet presAssocID="{6516DA21-6A1D-4471-B21E-14543AA5FD79}" presName="rootText" presStyleLbl="node2" presStyleIdx="2" presStyleCnt="3" custScaleX="142802" custScaleY="740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0498F8-82DC-4202-96CB-E4602E081EC6}" type="pres">
      <dgm:prSet presAssocID="{6516DA21-6A1D-4471-B21E-14543AA5FD79}" presName="rootConnector" presStyleLbl="node2" presStyleIdx="2" presStyleCnt="3"/>
      <dgm:spPr/>
      <dgm:t>
        <a:bodyPr/>
        <a:lstStyle/>
        <a:p>
          <a:endParaRPr lang="en-US"/>
        </a:p>
      </dgm:t>
    </dgm:pt>
    <dgm:pt modelId="{814387E7-1CDC-41F6-A6B1-F6488EE7C2B7}" type="pres">
      <dgm:prSet presAssocID="{6516DA21-6A1D-4471-B21E-14543AA5FD79}" presName="hierChild4" presStyleCnt="0"/>
      <dgm:spPr/>
      <dgm:t>
        <a:bodyPr/>
        <a:lstStyle/>
        <a:p>
          <a:endParaRPr lang="en-US"/>
        </a:p>
      </dgm:t>
    </dgm:pt>
    <dgm:pt modelId="{B6CAF696-3241-441F-B537-D9D94DCEFC05}" type="pres">
      <dgm:prSet presAssocID="{6516DA21-6A1D-4471-B21E-14543AA5FD79}" presName="hierChild5" presStyleCnt="0"/>
      <dgm:spPr/>
      <dgm:t>
        <a:bodyPr/>
        <a:lstStyle/>
        <a:p>
          <a:endParaRPr lang="en-US"/>
        </a:p>
      </dgm:t>
    </dgm:pt>
    <dgm:pt modelId="{4C6BBDF3-E870-4E24-BD5E-7BC517619505}" type="pres">
      <dgm:prSet presAssocID="{B6C0B408-A17A-483A-9070-547C643A6D9B}" presName="hierChild3" presStyleCnt="0"/>
      <dgm:spPr/>
      <dgm:t>
        <a:bodyPr/>
        <a:lstStyle/>
        <a:p>
          <a:endParaRPr lang="en-US"/>
        </a:p>
      </dgm:t>
    </dgm:pt>
    <dgm:pt modelId="{18ADC4F9-CCD0-4F9C-A5C3-A9ED57252107}" type="pres">
      <dgm:prSet presAssocID="{B2B43856-9E9E-4809-9CE9-1ADE58AB682C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E7706D41-038A-45E9-8BEF-468317067491}" type="pres">
      <dgm:prSet presAssocID="{EE496A8C-CB5E-48D4-A3F7-E61F83986C2A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5716695-F250-4833-8642-77A5139C609A}" type="pres">
      <dgm:prSet presAssocID="{EE496A8C-CB5E-48D4-A3F7-E61F83986C2A}" presName="rootComposite3" presStyleCnt="0"/>
      <dgm:spPr/>
      <dgm:t>
        <a:bodyPr/>
        <a:lstStyle/>
        <a:p>
          <a:endParaRPr lang="en-US"/>
        </a:p>
      </dgm:t>
    </dgm:pt>
    <dgm:pt modelId="{0B59BF18-4026-46AD-AA22-3569D48123F0}" type="pres">
      <dgm:prSet presAssocID="{EE496A8C-CB5E-48D4-A3F7-E61F83986C2A}" presName="rootText3" presStyleLbl="asst1" presStyleIdx="0" presStyleCnt="1" custLinFactNeighborX="48" custLinFactNeighborY="-633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D33F60-D45B-44FE-B3E4-5654300B2373}" type="pres">
      <dgm:prSet presAssocID="{EE496A8C-CB5E-48D4-A3F7-E61F83986C2A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08FF728-4571-4122-98AD-ADF453BB7549}" type="pres">
      <dgm:prSet presAssocID="{EE496A8C-CB5E-48D4-A3F7-E61F83986C2A}" presName="hierChild6" presStyleCnt="0"/>
      <dgm:spPr/>
      <dgm:t>
        <a:bodyPr/>
        <a:lstStyle/>
        <a:p>
          <a:endParaRPr lang="en-US"/>
        </a:p>
      </dgm:t>
    </dgm:pt>
    <dgm:pt modelId="{759328C5-0DDD-41B0-99FA-635AAC1B63BD}" type="pres">
      <dgm:prSet presAssocID="{EE496A8C-CB5E-48D4-A3F7-E61F83986C2A}" presName="hierChild7" presStyleCnt="0"/>
      <dgm:spPr/>
      <dgm:t>
        <a:bodyPr/>
        <a:lstStyle/>
        <a:p>
          <a:endParaRPr lang="en-US"/>
        </a:p>
      </dgm:t>
    </dgm:pt>
  </dgm:ptLst>
  <dgm:cxnLst>
    <dgm:cxn modelId="{C0C6ADF1-F8FF-4940-B3E6-B163396C0A82}" type="presOf" srcId="{EE496A8C-CB5E-48D4-A3F7-E61F83986C2A}" destId="{0B59BF18-4026-46AD-AA22-3569D48123F0}" srcOrd="0" destOrd="0" presId="urn:microsoft.com/office/officeart/2005/8/layout/orgChart1"/>
    <dgm:cxn modelId="{5A8D4162-F786-4176-B85B-ADF77365DE1E}" type="presOf" srcId="{6516DA21-6A1D-4471-B21E-14543AA5FD79}" destId="{F20498F8-82DC-4202-96CB-E4602E081EC6}" srcOrd="1" destOrd="0" presId="urn:microsoft.com/office/officeart/2005/8/layout/orgChart1"/>
    <dgm:cxn modelId="{A3C5D087-5BB9-488C-B05D-0722ACAF7137}" srcId="{B6C0B408-A17A-483A-9070-547C643A6D9B}" destId="{6516DA21-6A1D-4471-B21E-14543AA5FD79}" srcOrd="3" destOrd="0" parTransId="{C91D15E9-1989-4198-A6C0-41D6C0484FDE}" sibTransId="{81C80C80-561E-4E76-ADB2-6E9720682433}"/>
    <dgm:cxn modelId="{8BE6B4CA-F4E1-4613-BFA7-DF4C31A89AD8}" type="presOf" srcId="{F2B6C44D-37A2-4D97-BF47-6E63D7BC4950}" destId="{DE2831D0-8762-496A-B093-113CE9A20CE3}" srcOrd="0" destOrd="0" presId="urn:microsoft.com/office/officeart/2005/8/layout/orgChart1"/>
    <dgm:cxn modelId="{BBBA9EA0-B0A3-4A3F-A7D5-E642601C60DB}" type="presOf" srcId="{B6C0B408-A17A-483A-9070-547C643A6D9B}" destId="{FEA2B1DD-0953-438A-AF6A-8318A61F2E5B}" srcOrd="0" destOrd="0" presId="urn:microsoft.com/office/officeart/2005/8/layout/orgChart1"/>
    <dgm:cxn modelId="{C7630974-5B5D-4DDA-8416-C149C8A58F21}" type="presOf" srcId="{C91D15E9-1989-4198-A6C0-41D6C0484FDE}" destId="{2902AA15-F6FD-4067-BB49-C819DB6CD77E}" srcOrd="0" destOrd="0" presId="urn:microsoft.com/office/officeart/2005/8/layout/orgChart1"/>
    <dgm:cxn modelId="{DD3C07F5-BB7A-4634-80D2-90DB9EE5EC27}" srcId="{B6C0B408-A17A-483A-9070-547C643A6D9B}" destId="{39E3946B-9204-4C21-83F8-8CBA44BCAF23}" srcOrd="2" destOrd="0" parTransId="{F2B6C44D-37A2-4D97-BF47-6E63D7BC4950}" sibTransId="{C18FC025-3CF5-4DB4-A24A-5B8A434727F6}"/>
    <dgm:cxn modelId="{9A89B0D6-72DC-4C01-AF9F-9B2E6F00A951}" type="presOf" srcId="{D5D565FC-FEC3-49D2-85D6-125893227001}" destId="{3E6EC421-5F92-4395-8670-497D5E3C9BC7}" srcOrd="0" destOrd="0" presId="urn:microsoft.com/office/officeart/2005/8/layout/orgChart1"/>
    <dgm:cxn modelId="{019028B3-518B-4D40-8DCE-9FA7C070F471}" type="presOf" srcId="{39E3946B-9204-4C21-83F8-8CBA44BCAF23}" destId="{340C6CED-873A-440C-A7D2-B952A81E257A}" srcOrd="1" destOrd="0" presId="urn:microsoft.com/office/officeart/2005/8/layout/orgChart1"/>
    <dgm:cxn modelId="{F45B0E3F-9756-40C5-84DC-FFC1281E62FB}" type="presOf" srcId="{EE869738-0306-4BE2-8F33-C425E9480E9F}" destId="{1B2C8409-2737-40BD-B442-2F6E321D0C56}" srcOrd="0" destOrd="0" presId="urn:microsoft.com/office/officeart/2005/8/layout/orgChart1"/>
    <dgm:cxn modelId="{7949DAB1-70C9-4CBA-849C-4A8786372797}" type="presOf" srcId="{D9240819-07AC-4429-979D-7F5E2C46AC8C}" destId="{B2F64310-6967-4ED9-9337-9BD67474535A}" srcOrd="0" destOrd="0" presId="urn:microsoft.com/office/officeart/2005/8/layout/orgChart1"/>
    <dgm:cxn modelId="{0C46E212-E002-415F-9DE4-776F5CC71D7A}" type="presOf" srcId="{EE869738-0306-4BE2-8F33-C425E9480E9F}" destId="{F1B09179-E927-4DFB-8C87-857FD7767B6B}" srcOrd="1" destOrd="0" presId="urn:microsoft.com/office/officeart/2005/8/layout/orgChart1"/>
    <dgm:cxn modelId="{3EB55EE7-CF58-45EC-9EAA-D43ECA440506}" srcId="{B6C0B408-A17A-483A-9070-547C643A6D9B}" destId="{EE869738-0306-4BE2-8F33-C425E9480E9F}" srcOrd="1" destOrd="0" parTransId="{D9240819-07AC-4429-979D-7F5E2C46AC8C}" sibTransId="{454635A5-5ADB-49A4-81F3-50529C15E753}"/>
    <dgm:cxn modelId="{72756F83-CA21-45C1-9116-90D8FCDE5C4D}" type="presOf" srcId="{6516DA21-6A1D-4471-B21E-14543AA5FD79}" destId="{D196C46D-CA1B-4D4C-8C87-F7D602D0869D}" srcOrd="0" destOrd="0" presId="urn:microsoft.com/office/officeart/2005/8/layout/orgChart1"/>
    <dgm:cxn modelId="{2D61798C-CEC1-4AFA-91B3-E2D583B604E1}" type="presOf" srcId="{EE496A8C-CB5E-48D4-A3F7-E61F83986C2A}" destId="{ABD33F60-D45B-44FE-B3E4-5654300B2373}" srcOrd="1" destOrd="0" presId="urn:microsoft.com/office/officeart/2005/8/layout/orgChart1"/>
    <dgm:cxn modelId="{3369BA5C-2FFF-4B85-BCDA-EB93117F9007}" srcId="{D5D565FC-FEC3-49D2-85D6-125893227001}" destId="{B6C0B408-A17A-483A-9070-547C643A6D9B}" srcOrd="0" destOrd="0" parTransId="{41E0E702-A179-4BC9-A5FD-6289F0818B9D}" sibTransId="{A35782D0-11DC-4C35-BE22-517D7EC2EF53}"/>
    <dgm:cxn modelId="{1CD1E899-6B71-4776-AF51-ED70B280CFF7}" srcId="{B6C0B408-A17A-483A-9070-547C643A6D9B}" destId="{EE496A8C-CB5E-48D4-A3F7-E61F83986C2A}" srcOrd="0" destOrd="0" parTransId="{B2B43856-9E9E-4809-9CE9-1ADE58AB682C}" sibTransId="{4DA9BF2B-3EE4-43D2-A820-EE40311DA5E3}"/>
    <dgm:cxn modelId="{1A90989D-9355-4D07-B7E2-5E8B2EBFC95A}" type="presOf" srcId="{B2B43856-9E9E-4809-9CE9-1ADE58AB682C}" destId="{18ADC4F9-CCD0-4F9C-A5C3-A9ED57252107}" srcOrd="0" destOrd="0" presId="urn:microsoft.com/office/officeart/2005/8/layout/orgChart1"/>
    <dgm:cxn modelId="{7C48EA38-1768-4FCB-8A2A-ACB922ACD315}" type="presOf" srcId="{B6C0B408-A17A-483A-9070-547C643A6D9B}" destId="{BF233D84-7726-4FEB-A34D-B508910DCD56}" srcOrd="1" destOrd="0" presId="urn:microsoft.com/office/officeart/2005/8/layout/orgChart1"/>
    <dgm:cxn modelId="{4CB7D83B-5B9D-466C-B474-9A65BE0275EF}" type="presOf" srcId="{39E3946B-9204-4C21-83F8-8CBA44BCAF23}" destId="{9E0696D4-39CE-447D-B326-E9C69566902E}" srcOrd="0" destOrd="0" presId="urn:microsoft.com/office/officeart/2005/8/layout/orgChart1"/>
    <dgm:cxn modelId="{37FE000C-1575-461C-8FCC-E24A272F573E}" type="presParOf" srcId="{3E6EC421-5F92-4395-8670-497D5E3C9BC7}" destId="{9BCC8990-4AC0-41F2-BDAC-DCC138570132}" srcOrd="0" destOrd="0" presId="urn:microsoft.com/office/officeart/2005/8/layout/orgChart1"/>
    <dgm:cxn modelId="{698068A3-928F-46D1-94F4-05D33D697042}" type="presParOf" srcId="{9BCC8990-4AC0-41F2-BDAC-DCC138570132}" destId="{7357265F-B4EC-43A9-8321-C6BD0D89D731}" srcOrd="0" destOrd="0" presId="urn:microsoft.com/office/officeart/2005/8/layout/orgChart1"/>
    <dgm:cxn modelId="{046D180B-35C7-4617-BF18-0B7C235B877E}" type="presParOf" srcId="{7357265F-B4EC-43A9-8321-C6BD0D89D731}" destId="{FEA2B1DD-0953-438A-AF6A-8318A61F2E5B}" srcOrd="0" destOrd="0" presId="urn:microsoft.com/office/officeart/2005/8/layout/orgChart1"/>
    <dgm:cxn modelId="{67C79041-A3B9-4E28-8F23-9B1218D17097}" type="presParOf" srcId="{7357265F-B4EC-43A9-8321-C6BD0D89D731}" destId="{BF233D84-7726-4FEB-A34D-B508910DCD56}" srcOrd="1" destOrd="0" presId="urn:microsoft.com/office/officeart/2005/8/layout/orgChart1"/>
    <dgm:cxn modelId="{0F54D0D9-30D5-4160-B01B-F4A148D869A6}" type="presParOf" srcId="{9BCC8990-4AC0-41F2-BDAC-DCC138570132}" destId="{F65733B3-8FAE-4F3B-BE6B-BE1377DB8557}" srcOrd="1" destOrd="0" presId="urn:microsoft.com/office/officeart/2005/8/layout/orgChart1"/>
    <dgm:cxn modelId="{46FA1AE6-1E54-4DD5-9868-1080DE3CFD27}" type="presParOf" srcId="{F65733B3-8FAE-4F3B-BE6B-BE1377DB8557}" destId="{B2F64310-6967-4ED9-9337-9BD67474535A}" srcOrd="0" destOrd="0" presId="urn:microsoft.com/office/officeart/2005/8/layout/orgChart1"/>
    <dgm:cxn modelId="{8C6D2D48-7EBA-455D-8B78-3C7FE5B995FE}" type="presParOf" srcId="{F65733B3-8FAE-4F3B-BE6B-BE1377DB8557}" destId="{9F86820E-30BE-4392-A665-7D41A3E42EE8}" srcOrd="1" destOrd="0" presId="urn:microsoft.com/office/officeart/2005/8/layout/orgChart1"/>
    <dgm:cxn modelId="{265BD6A6-EF16-4E5F-9761-494F0FF03369}" type="presParOf" srcId="{9F86820E-30BE-4392-A665-7D41A3E42EE8}" destId="{844C30E7-44D6-4260-A9A5-A0B065F61DA8}" srcOrd="0" destOrd="0" presId="urn:microsoft.com/office/officeart/2005/8/layout/orgChart1"/>
    <dgm:cxn modelId="{C6B5D6B5-124D-42C6-BD7D-38BF88A7890C}" type="presParOf" srcId="{844C30E7-44D6-4260-A9A5-A0B065F61DA8}" destId="{1B2C8409-2737-40BD-B442-2F6E321D0C56}" srcOrd="0" destOrd="0" presId="urn:microsoft.com/office/officeart/2005/8/layout/orgChart1"/>
    <dgm:cxn modelId="{E12039B2-5D10-4C8B-9482-B76BB54BDD2D}" type="presParOf" srcId="{844C30E7-44D6-4260-A9A5-A0B065F61DA8}" destId="{F1B09179-E927-4DFB-8C87-857FD7767B6B}" srcOrd="1" destOrd="0" presId="urn:microsoft.com/office/officeart/2005/8/layout/orgChart1"/>
    <dgm:cxn modelId="{54272F5E-B089-40E1-8915-08AC04247200}" type="presParOf" srcId="{9F86820E-30BE-4392-A665-7D41A3E42EE8}" destId="{4C2E11F5-12A7-4F3C-B078-97EA20766EB8}" srcOrd="1" destOrd="0" presId="urn:microsoft.com/office/officeart/2005/8/layout/orgChart1"/>
    <dgm:cxn modelId="{3B1E78C9-2626-4ED8-9B20-8769AA3CD310}" type="presParOf" srcId="{9F86820E-30BE-4392-A665-7D41A3E42EE8}" destId="{915C5CA9-8D95-4409-802A-F804B59B6C57}" srcOrd="2" destOrd="0" presId="urn:microsoft.com/office/officeart/2005/8/layout/orgChart1"/>
    <dgm:cxn modelId="{6B9B637F-DDC7-4A53-86BB-16528EF107D4}" type="presParOf" srcId="{F65733B3-8FAE-4F3B-BE6B-BE1377DB8557}" destId="{DE2831D0-8762-496A-B093-113CE9A20CE3}" srcOrd="2" destOrd="0" presId="urn:microsoft.com/office/officeart/2005/8/layout/orgChart1"/>
    <dgm:cxn modelId="{853839F4-2A5C-439B-B3E7-E12CBAF3525C}" type="presParOf" srcId="{F65733B3-8FAE-4F3B-BE6B-BE1377DB8557}" destId="{931DBFB0-CB8D-435F-AC04-77EE038852D6}" srcOrd="3" destOrd="0" presId="urn:microsoft.com/office/officeart/2005/8/layout/orgChart1"/>
    <dgm:cxn modelId="{B00187DB-8B7A-49AC-8C0E-CD331D60F01B}" type="presParOf" srcId="{931DBFB0-CB8D-435F-AC04-77EE038852D6}" destId="{47C031AC-87D1-4535-80CA-2E065F89F134}" srcOrd="0" destOrd="0" presId="urn:microsoft.com/office/officeart/2005/8/layout/orgChart1"/>
    <dgm:cxn modelId="{C390E371-01AB-4B6C-90E9-D672CA305D37}" type="presParOf" srcId="{47C031AC-87D1-4535-80CA-2E065F89F134}" destId="{9E0696D4-39CE-447D-B326-E9C69566902E}" srcOrd="0" destOrd="0" presId="urn:microsoft.com/office/officeart/2005/8/layout/orgChart1"/>
    <dgm:cxn modelId="{2C0CE073-0FC9-4642-B94C-C70C6DBA11F7}" type="presParOf" srcId="{47C031AC-87D1-4535-80CA-2E065F89F134}" destId="{340C6CED-873A-440C-A7D2-B952A81E257A}" srcOrd="1" destOrd="0" presId="urn:microsoft.com/office/officeart/2005/8/layout/orgChart1"/>
    <dgm:cxn modelId="{934E673A-A6B1-4700-9485-15618703B1FD}" type="presParOf" srcId="{931DBFB0-CB8D-435F-AC04-77EE038852D6}" destId="{4847AFF6-D36C-477C-9E88-E044235B5AA1}" srcOrd="1" destOrd="0" presId="urn:microsoft.com/office/officeart/2005/8/layout/orgChart1"/>
    <dgm:cxn modelId="{20BC1AF8-3F1C-4A2B-B43A-239436FBCB38}" type="presParOf" srcId="{931DBFB0-CB8D-435F-AC04-77EE038852D6}" destId="{9BDCA38F-F0ED-4B65-85FE-68ED705C0266}" srcOrd="2" destOrd="0" presId="urn:microsoft.com/office/officeart/2005/8/layout/orgChart1"/>
    <dgm:cxn modelId="{7FCE22AE-0DCE-47FB-9308-62198DE6BAC8}" type="presParOf" srcId="{F65733B3-8FAE-4F3B-BE6B-BE1377DB8557}" destId="{2902AA15-F6FD-4067-BB49-C819DB6CD77E}" srcOrd="4" destOrd="0" presId="urn:microsoft.com/office/officeart/2005/8/layout/orgChart1"/>
    <dgm:cxn modelId="{99FF8902-EB2E-4C6A-A5C8-5501B7E69A3D}" type="presParOf" srcId="{F65733B3-8FAE-4F3B-BE6B-BE1377DB8557}" destId="{C90C4F0D-8E3E-478A-A997-7A37F0E1903E}" srcOrd="5" destOrd="0" presId="urn:microsoft.com/office/officeart/2005/8/layout/orgChart1"/>
    <dgm:cxn modelId="{62A54B64-EB7C-49D7-867B-740CEC7A7CE2}" type="presParOf" srcId="{C90C4F0D-8E3E-478A-A997-7A37F0E1903E}" destId="{33630A23-7732-4012-8367-4393144DB9D3}" srcOrd="0" destOrd="0" presId="urn:microsoft.com/office/officeart/2005/8/layout/orgChart1"/>
    <dgm:cxn modelId="{4497EA81-C576-4206-AFE1-7802B2EFAEC6}" type="presParOf" srcId="{33630A23-7732-4012-8367-4393144DB9D3}" destId="{D196C46D-CA1B-4D4C-8C87-F7D602D0869D}" srcOrd="0" destOrd="0" presId="urn:microsoft.com/office/officeart/2005/8/layout/orgChart1"/>
    <dgm:cxn modelId="{0ED0D1FB-DED3-44CC-903D-BEF873907432}" type="presParOf" srcId="{33630A23-7732-4012-8367-4393144DB9D3}" destId="{F20498F8-82DC-4202-96CB-E4602E081EC6}" srcOrd="1" destOrd="0" presId="urn:microsoft.com/office/officeart/2005/8/layout/orgChart1"/>
    <dgm:cxn modelId="{243B8772-7FF6-4F6A-990E-F7FDD8A10DB6}" type="presParOf" srcId="{C90C4F0D-8E3E-478A-A997-7A37F0E1903E}" destId="{814387E7-1CDC-41F6-A6B1-F6488EE7C2B7}" srcOrd="1" destOrd="0" presId="urn:microsoft.com/office/officeart/2005/8/layout/orgChart1"/>
    <dgm:cxn modelId="{72FCD3D8-C224-4C88-A9CC-8879BE269E81}" type="presParOf" srcId="{C90C4F0D-8E3E-478A-A997-7A37F0E1903E}" destId="{B6CAF696-3241-441F-B537-D9D94DCEFC05}" srcOrd="2" destOrd="0" presId="urn:microsoft.com/office/officeart/2005/8/layout/orgChart1"/>
    <dgm:cxn modelId="{55AFF011-F725-4C2D-96D3-61A998F465F3}" type="presParOf" srcId="{9BCC8990-4AC0-41F2-BDAC-DCC138570132}" destId="{4C6BBDF3-E870-4E24-BD5E-7BC517619505}" srcOrd="2" destOrd="0" presId="urn:microsoft.com/office/officeart/2005/8/layout/orgChart1"/>
    <dgm:cxn modelId="{0331A028-EAE8-41C0-BC95-7922312D0531}" type="presParOf" srcId="{4C6BBDF3-E870-4E24-BD5E-7BC517619505}" destId="{18ADC4F9-CCD0-4F9C-A5C3-A9ED57252107}" srcOrd="0" destOrd="0" presId="urn:microsoft.com/office/officeart/2005/8/layout/orgChart1"/>
    <dgm:cxn modelId="{E7496CB9-7C04-4AFE-AAA4-97D94E60EA25}" type="presParOf" srcId="{4C6BBDF3-E870-4E24-BD5E-7BC517619505}" destId="{E7706D41-038A-45E9-8BEF-468317067491}" srcOrd="1" destOrd="0" presId="urn:microsoft.com/office/officeart/2005/8/layout/orgChart1"/>
    <dgm:cxn modelId="{EE2C9796-2A33-4DB5-B770-5852E83CC1CF}" type="presParOf" srcId="{E7706D41-038A-45E9-8BEF-468317067491}" destId="{95716695-F250-4833-8642-77A5139C609A}" srcOrd="0" destOrd="0" presId="urn:microsoft.com/office/officeart/2005/8/layout/orgChart1"/>
    <dgm:cxn modelId="{A6E2D272-9190-4237-BF9C-80019354CFA4}" type="presParOf" srcId="{95716695-F250-4833-8642-77A5139C609A}" destId="{0B59BF18-4026-46AD-AA22-3569D48123F0}" srcOrd="0" destOrd="0" presId="urn:microsoft.com/office/officeart/2005/8/layout/orgChart1"/>
    <dgm:cxn modelId="{4B83A10B-4818-4756-A494-DA14523E5746}" type="presParOf" srcId="{95716695-F250-4833-8642-77A5139C609A}" destId="{ABD33F60-D45B-44FE-B3E4-5654300B2373}" srcOrd="1" destOrd="0" presId="urn:microsoft.com/office/officeart/2005/8/layout/orgChart1"/>
    <dgm:cxn modelId="{159DC77E-3A04-4C93-BA42-A3A903D7A73D}" type="presParOf" srcId="{E7706D41-038A-45E9-8BEF-468317067491}" destId="{108FF728-4571-4122-98AD-ADF453BB7549}" srcOrd="1" destOrd="0" presId="urn:microsoft.com/office/officeart/2005/8/layout/orgChart1"/>
    <dgm:cxn modelId="{8FE3844C-6A3F-4924-83FF-6685AF3A3653}" type="presParOf" srcId="{E7706D41-038A-45E9-8BEF-468317067491}" destId="{759328C5-0DDD-41B0-99FA-635AAC1B63BD}" srcOrd="2" destOrd="0" presId="urn:microsoft.com/office/officeart/2005/8/layout/orgChart1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ADC4F9-CCD0-4F9C-A5C3-A9ED57252107}">
      <dsp:nvSpPr>
        <dsp:cNvPr id="0" name=""/>
        <dsp:cNvSpPr/>
      </dsp:nvSpPr>
      <dsp:spPr>
        <a:xfrm>
          <a:off x="4107602" y="1371601"/>
          <a:ext cx="207100" cy="896038"/>
        </a:xfrm>
        <a:custGeom>
          <a:avLst/>
          <a:gdLst/>
          <a:ahLst/>
          <a:cxnLst/>
          <a:rect l="0" t="0" r="0" b="0"/>
          <a:pathLst>
            <a:path>
              <a:moveTo>
                <a:pt x="207100" y="0"/>
              </a:moveTo>
              <a:lnTo>
                <a:pt x="207100" y="896038"/>
              </a:lnTo>
              <a:lnTo>
                <a:pt x="0" y="89603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02AA15-F6FD-4067-BB49-C819DB6CD77E}">
      <dsp:nvSpPr>
        <dsp:cNvPr id="0" name=""/>
        <dsp:cNvSpPr/>
      </dsp:nvSpPr>
      <dsp:spPr>
        <a:xfrm>
          <a:off x="4314703" y="1371601"/>
          <a:ext cx="2758458" cy="20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68378"/>
              </a:lnTo>
              <a:lnTo>
                <a:pt x="2758458" y="1768378"/>
              </a:lnTo>
              <a:lnTo>
                <a:pt x="2758458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831D0-8762-496A-B093-113CE9A20CE3}">
      <dsp:nvSpPr>
        <dsp:cNvPr id="0" name=""/>
        <dsp:cNvSpPr/>
      </dsp:nvSpPr>
      <dsp:spPr>
        <a:xfrm>
          <a:off x="3860593" y="1371601"/>
          <a:ext cx="454110" cy="2005258"/>
        </a:xfrm>
        <a:custGeom>
          <a:avLst/>
          <a:gdLst/>
          <a:ahLst/>
          <a:cxnLst/>
          <a:rect l="0" t="0" r="0" b="0"/>
          <a:pathLst>
            <a:path>
              <a:moveTo>
                <a:pt x="454110" y="0"/>
              </a:moveTo>
              <a:lnTo>
                <a:pt x="454110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F64310-6967-4ED9-9337-9BD67474535A}">
      <dsp:nvSpPr>
        <dsp:cNvPr id="0" name=""/>
        <dsp:cNvSpPr/>
      </dsp:nvSpPr>
      <dsp:spPr>
        <a:xfrm>
          <a:off x="1130830" y="1371601"/>
          <a:ext cx="3183872" cy="2005258"/>
        </a:xfrm>
        <a:custGeom>
          <a:avLst/>
          <a:gdLst/>
          <a:ahLst/>
          <a:cxnLst/>
          <a:rect l="0" t="0" r="0" b="0"/>
          <a:pathLst>
            <a:path>
              <a:moveTo>
                <a:pt x="3183872" y="0"/>
              </a:moveTo>
              <a:lnTo>
                <a:pt x="3183872" y="1768378"/>
              </a:lnTo>
              <a:lnTo>
                <a:pt x="0" y="1768378"/>
              </a:lnTo>
              <a:lnTo>
                <a:pt x="0" y="200525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2B1DD-0953-438A-AF6A-8318A61F2E5B}">
      <dsp:nvSpPr>
        <dsp:cNvPr id="0" name=""/>
        <dsp:cNvSpPr/>
      </dsp:nvSpPr>
      <dsp:spPr>
        <a:xfrm>
          <a:off x="2590791" y="354121"/>
          <a:ext cx="3447825" cy="101747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ზოგადი ამბულატორია</a:t>
          </a:r>
          <a:endParaRPr lang="en-US" sz="1800" b="1" kern="1200" dirty="0"/>
        </a:p>
      </dsp:txBody>
      <dsp:txXfrm>
        <a:off x="2590791" y="354121"/>
        <a:ext cx="3447825" cy="1017479"/>
      </dsp:txXfrm>
    </dsp:sp>
    <dsp:sp modelId="{1B2C8409-2737-40BD-B442-2F6E321D0C56}">
      <dsp:nvSpPr>
        <dsp:cNvPr id="0" name=""/>
        <dsp:cNvSpPr/>
      </dsp:nvSpPr>
      <dsp:spPr>
        <a:xfrm>
          <a:off x="2829" y="3376859"/>
          <a:ext cx="2256001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სოფლის ექიმი</a:t>
          </a:r>
          <a:endParaRPr lang="en-US" sz="1800" b="1" kern="1200" dirty="0"/>
        </a:p>
      </dsp:txBody>
      <dsp:txXfrm>
        <a:off x="2829" y="3376859"/>
        <a:ext cx="2256001" cy="835081"/>
      </dsp:txXfrm>
    </dsp:sp>
    <dsp:sp modelId="{9E0696D4-39CE-447D-B326-E9C69566902E}">
      <dsp:nvSpPr>
        <dsp:cNvPr id="0" name=""/>
        <dsp:cNvSpPr/>
      </dsp:nvSpPr>
      <dsp:spPr>
        <a:xfrm>
          <a:off x="2732592" y="3376859"/>
          <a:ext cx="2256001" cy="82319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ფსიქიატრია</a:t>
          </a:r>
          <a:endParaRPr lang="en-US" sz="1800" b="1" kern="1200" dirty="0"/>
        </a:p>
      </dsp:txBody>
      <dsp:txXfrm>
        <a:off x="2732592" y="3376859"/>
        <a:ext cx="2256001" cy="823192"/>
      </dsp:txXfrm>
    </dsp:sp>
    <dsp:sp modelId="{D196C46D-CA1B-4D4C-8C87-F7D602D0869D}">
      <dsp:nvSpPr>
        <dsp:cNvPr id="0" name=""/>
        <dsp:cNvSpPr/>
      </dsp:nvSpPr>
      <dsp:spPr>
        <a:xfrm>
          <a:off x="5462354" y="3376859"/>
          <a:ext cx="3221615" cy="83508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ანტენატალური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მომსახურება</a:t>
          </a:r>
          <a:endParaRPr lang="en-US" sz="1800" b="1" kern="1200" dirty="0"/>
        </a:p>
      </dsp:txBody>
      <dsp:txXfrm>
        <a:off x="5462354" y="3376859"/>
        <a:ext cx="3221615" cy="835081"/>
      </dsp:txXfrm>
    </dsp:sp>
    <dsp:sp modelId="{0B59BF18-4026-46AD-AA22-3569D48123F0}">
      <dsp:nvSpPr>
        <dsp:cNvPr id="0" name=""/>
        <dsp:cNvSpPr/>
      </dsp:nvSpPr>
      <dsp:spPr>
        <a:xfrm>
          <a:off x="1851600" y="1703639"/>
          <a:ext cx="2256001" cy="11280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b="1" kern="1200" dirty="0" smtClean="0"/>
            <a:t>დიალიზი</a:t>
          </a:r>
          <a:endParaRPr lang="en-US" sz="1800" b="1" kern="1200" dirty="0"/>
        </a:p>
      </dsp:txBody>
      <dsp:txXfrm>
        <a:off x="1851600" y="1703639"/>
        <a:ext cx="2256001" cy="112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pPr/>
              <a:t>10/17/2012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pPr/>
              <a:t>10/17/2012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74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5D449-B875-4B8D-8E66-224D27E54C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0894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798862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77154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246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096000" y="-1"/>
            <a:ext cx="6092825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54992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248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71106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09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770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15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089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56193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112444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4954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965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110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06778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4456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7906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38976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468172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67374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977249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/>
              <a:pPr/>
              <a:t>10/17/2012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>
                <a:solidFill>
                  <a:prstClr val="black"/>
                </a:solidFill>
              </a:rPr>
              <a:pPr/>
              <a:t>10/17/2012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>
                <a:solidFill>
                  <a:prstClr val="black"/>
                </a:solidFill>
              </a:rPr>
              <a:pPr/>
              <a:t>‹#›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ehealth.moh.gov.ge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381000"/>
            <a:ext cx="4800601" cy="304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8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ელექტრონული  </a:t>
            </a:r>
            <a:r>
              <a:rPr lang="ka-GE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ჯანდაცვა</a:t>
            </a:r>
            <a: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38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4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სისტემა</a:t>
            </a:r>
            <a: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9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900" b="1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343400"/>
            <a:ext cx="4098175" cy="685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ka-GE" sz="1400" b="1" spc="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ა.შ.შ.  საერთაშორისო  განვითარების  სააგენტოს ,,ჯანდაცვის  სისტემის  განმტკიცების  </a:t>
            </a:r>
            <a:r>
              <a:rPr lang="ka-GE" sz="1400" b="1" spc="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_CVEULEBRIVI" pitchFamily="34" charset="0"/>
              </a:rPr>
              <a:t>პროგრამა“</a:t>
            </a:r>
            <a:endParaRPr lang="en-US" sz="1400" b="1" spc="1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_CVEULEBRIVI" pitchFamily="34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6324601"/>
            <a:ext cx="1945272" cy="25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G:\LOGO\MOH Logo-GE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191000" y="6289868"/>
            <a:ext cx="733425" cy="28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1600" y="0"/>
            <a:ext cx="70436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5779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>
                <a:solidFill>
                  <a:srgbClr val="C00000"/>
                </a:solidFill>
              </a:rPr>
              <a:t>მოდულის  უპირატესობები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391400" y="1295400"/>
            <a:ext cx="4495800" cy="4419600"/>
          </a:xfrm>
          <a:prstGeom prst="rect">
            <a:avLst/>
          </a:prstGeom>
        </p:spPr>
        <p:txBody>
          <a:bodyPr vert="horz" lIns="91440" tIns="45720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SzPts val="1300"/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განაცხადების რეალურ დროში და ერთიანი სტანდარტით აღრიცხვა</a:t>
            </a:r>
            <a:endParaRPr lang="en-US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განაცხადების ელექტრონული  ადმინისტრირება და მართვა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რეაგირების მარტივი, დროული და მოქნილი სისტემა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სტატისტიკური დაკვირვება და ანალიზი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განაცხადების განხილვის მოქნილი მექანიზმები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marL="342900" indent="-342900" algn="l" fontAlgn="ctr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q"/>
            </a:pPr>
            <a:r>
              <a:rPr lang="ka-GE" b="1" dirty="0" smtClean="0">
                <a:solidFill>
                  <a:schemeClr val="bg1"/>
                </a:solidFill>
                <a:latin typeface="Arial"/>
              </a:rPr>
              <a:t>უწყებათაშორისი უკუკავშირის მარტივი სისტემა</a:t>
            </a:r>
            <a:endParaRPr lang="en-US" sz="3200" dirty="0" smtClean="0">
              <a:solidFill>
                <a:schemeClr val="bg1"/>
              </a:solidFill>
              <a:latin typeface="Arial"/>
            </a:endParaRPr>
          </a:p>
          <a:p>
            <a:pPr algn="l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995772" y="457200"/>
            <a:ext cx="5105400" cy="838200"/>
          </a:xfrm>
        </p:spPr>
        <p:txBody>
          <a:bodyPr>
            <a:noAutofit/>
          </a:bodyPr>
          <a:lstStyle/>
          <a:p>
            <a:pPr algn="ctr"/>
            <a:r>
              <a:rPr lang="ka-GE" sz="32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მედიაციის მოდული</a:t>
            </a:r>
            <a:endParaRPr lang="en-US" sz="3200" spc="100" dirty="0">
              <a:solidFill>
                <a:srgbClr val="C0000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65532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9232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0" fontAlgn="base" hangingPunct="0">
              <a:spcAft>
                <a:spcPct val="0"/>
              </a:spcAft>
            </a:pPr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იმუნიზაცია/ვაქცინაციის კომპონენტი</a:t>
            </a:r>
            <a:endParaRPr lang="ka-GE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594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უპირატესობები</a:t>
            </a:r>
            <a:endParaRPr lang="en-US" b="1" spc="1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5"/>
          <p:cNvSpPr txBox="1">
            <a:spLocks/>
          </p:cNvSpPr>
          <p:nvPr/>
        </p:nvSpPr>
        <p:spPr>
          <a:xfrm>
            <a:off x="320749" y="2286000"/>
            <a:ext cx="5257800" cy="130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9" name="Content Placeholder 5"/>
          <p:cNvSpPr txBox="1">
            <a:spLocks/>
          </p:cNvSpPr>
          <p:nvPr/>
        </p:nvSpPr>
        <p:spPr>
          <a:xfrm>
            <a:off x="327837" y="2558903"/>
            <a:ext cx="4768703" cy="368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1"/>
                </a:solidFill>
              </a:rPr>
              <a:t>მოსახლეობის სრულყოფილი აღრიცხვა და მიგრაციის მონიტორინგი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600" b="1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1"/>
                </a:solidFill>
              </a:rPr>
              <a:t>მონაცემების ცენტრალიზაცია და ადმინისტრირების გამარტივება (ქაღალდით წარდგენილი ანგარიშგებების ხარჯზე)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endParaRPr lang="ka-GE" sz="1600" b="1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ka-GE" sz="1600" b="1" dirty="0" smtClean="0">
                <a:solidFill>
                  <a:schemeClr val="tx1"/>
                </a:solidFill>
              </a:rPr>
              <a:t>სარწმუნო სტატისტიკური და ეპიდემიოლოგიური ანალიზის წარმოების შესაძლებლობა</a:t>
            </a:r>
            <a:endParaRPr lang="en-US" sz="1600" b="1" dirty="0" smtClean="0">
              <a:solidFill>
                <a:schemeClr val="tx1"/>
              </a:solidFill>
              <a:latin typeface="Calibr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600200"/>
            <a:ext cx="5181600" cy="503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3862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მომხმარებელთა მართვის მოდული</a:t>
            </a:r>
            <a:endParaRPr lang="en-US" sz="4800" spc="100" dirty="0"/>
          </a:p>
        </p:txBody>
      </p:sp>
      <p:sp>
        <p:nvSpPr>
          <p:cNvPr id="6" name="Rectangle 5"/>
          <p:cNvSpPr/>
          <p:nvPr/>
        </p:nvSpPr>
        <p:spPr>
          <a:xfrm>
            <a:off x="838200" y="1752600"/>
            <a:ext cx="10591800" cy="5334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107950" dist="12700" dir="5400000" algn="ctr">
              <a:srgbClr val="000000"/>
            </a:outerShdw>
            <a:softEdge rad="127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000" b="1" spc="100" dirty="0" smtClean="0">
                <a:solidFill>
                  <a:schemeClr val="tx1"/>
                </a:solidFill>
              </a:rPr>
              <a:t>მოდულის უპირატესობები</a:t>
            </a:r>
            <a:endParaRPr lang="en-US" sz="2000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93749070"/>
              </p:ext>
            </p:extLst>
          </p:nvPr>
        </p:nvGraphicFramePr>
        <p:xfrm>
          <a:off x="838200" y="2438401"/>
          <a:ext cx="10591799" cy="4154400"/>
        </p:xfrm>
        <a:graphic>
          <a:graphicData uri="http://schemas.openxmlformats.org/drawingml/2006/table">
            <a:tbl>
              <a:tblPr firstRow="1" firstCol="1" bandRow="1"/>
              <a:tblGrid>
                <a:gridCol w="5108984"/>
                <a:gridCol w="2434816"/>
                <a:gridCol w="1676400"/>
                <a:gridCol w="1371599"/>
              </a:tblGrid>
              <a:tr h="6148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300" spc="100" dirty="0">
                          <a:effectLst/>
                        </a:rPr>
                        <a:t> </a:t>
                      </a:r>
                      <a:endParaRPr lang="en-US" sz="1300" spc="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შრომის,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ჯანმრთელობისა და სოციალური დაცვის სამინისტრო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სადაზღვევო</a:t>
                      </a:r>
                      <a:r>
                        <a:rPr lang="ka-GE" sz="1200" kern="1200" spc="1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ka-GE" sz="1200" kern="1200" spc="1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 კომპანია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200" kern="1200" spc="1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პროვაიდერი</a:t>
                      </a:r>
                      <a:endParaRPr lang="en-US" sz="1200" spc="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254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99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ინსტრუმენტი მომხმარებელებისა და მათი დაშვების დონეების მართვისათვის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a-GE" sz="1400" b="1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254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5839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მომხმარებლების ერთიანი სია ყველა საინფორმაციო მოდულისთვის 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spc="100" dirty="0">
                          <a:effectLst/>
                        </a:rPr>
                        <a:t>ერთჯერადი სავალდებულო ავტორიზაცია მოდულებთან შესაბამისი წვდომის მისაღებად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  <a:tr h="8016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შესაბამისი დაწესებულებებისთვის მომხმარებლებისა და დაშვების დონეების </a:t>
                      </a:r>
                      <a:r>
                        <a:rPr lang="ka-GE" sz="1400" kern="1200" spc="100" dirty="0" smtClean="0">
                          <a:effectLst/>
                        </a:rPr>
                        <a:t>ავტონომიურად </a:t>
                      </a:r>
                      <a:r>
                        <a:rPr lang="ka-GE" sz="1400" kern="1200" spc="100" dirty="0">
                          <a:effectLst/>
                        </a:rPr>
                        <a:t>მართვის </a:t>
                      </a:r>
                      <a:r>
                        <a:rPr lang="ka-GE" sz="1400" kern="1200" spc="100" dirty="0" smtClean="0">
                          <a:effectLst/>
                        </a:rPr>
                        <a:t>შესაძლებლობა</a:t>
                      </a: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38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ka-GE" sz="1400" kern="1200" spc="100" dirty="0">
                          <a:effectLst/>
                        </a:rPr>
                        <a:t>გარე საინფორმაციო სისტემების ერთიან </a:t>
                      </a:r>
                      <a:r>
                        <a:rPr lang="ka-GE" sz="1400" kern="1200" spc="100" dirty="0" smtClean="0">
                          <a:effectLst/>
                        </a:rPr>
                        <a:t>სამომხმარებლო </a:t>
                      </a:r>
                      <a:r>
                        <a:rPr lang="ka-GE" sz="1400" kern="1200" spc="100" dirty="0">
                          <a:effectLst/>
                        </a:rPr>
                        <a:t>და დაშვების დონეების მართვის მოდულში ინტეგრირების შესაძლებლობა</a:t>
                      </a:r>
                      <a:endParaRPr lang="en-US" sz="1400" spc="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spc="100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sym typeface="Wingdings"/>
                        </a:rPr>
                        <a:t></a:t>
                      </a:r>
                      <a:endParaRPr lang="en-US" sz="1400" b="1" spc="1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7731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pPr algn="ctr"/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ფინანსური აღრიცხვის და მართვის კომპონენტი</a:t>
            </a:r>
            <a:endParaRPr lang="en-US" sz="3200" spc="1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66800" y="1825624"/>
            <a:ext cx="10287000" cy="4575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None/>
              <a:defRPr sz="2000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შემთხვევების რეგისტრაციის მოდული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285750" indent="-28575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ზოგადი ამბულატორია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სოფლის ექიმი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დიალიზი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ზოგადი ამბულატორია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ფსიქიატრია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სამედიცინო სერვისებით  მოსარგებლეთა რეგისტრაციის მოდული - ანტენატალური </a:t>
            </a:r>
          </a:p>
          <a:p>
            <a:pPr fontAlgn="base">
              <a:lnSpc>
                <a:spcPct val="100000"/>
              </a:lnSpc>
              <a:spcAft>
                <a:spcPct val="0"/>
              </a:spcAft>
              <a:buSzTx/>
            </a:pPr>
            <a:r>
              <a:rPr lang="ka-GE" sz="1700" b="1" kern="0" spc="100" dirty="0">
                <a:latin typeface="Sylfaen" pitchFamily="18" charset="0"/>
              </a:rPr>
              <a:t> </a:t>
            </a:r>
            <a:r>
              <a:rPr lang="ka-GE" sz="1700" b="1" kern="0" spc="100" dirty="0" smtClean="0">
                <a:latin typeface="Sylfaen" pitchFamily="18" charset="0"/>
              </a:rPr>
              <a:t>    მომსახურება</a:t>
            </a:r>
            <a:endParaRPr lang="en-US" sz="1700" b="1" kern="0" spc="100" dirty="0" smtClean="0">
              <a:latin typeface="Sylfaen" pitchFamily="18" charset="0"/>
            </a:endParaRP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ჯანმრთელობის დაცვის პროგრამების ფინანსური მართვის მოდული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2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სადაზღვევო კომპანიებისთვის</a:t>
            </a:r>
          </a:p>
          <a:p>
            <a:pPr marL="342900" indent="-342900" fontAlgn="base">
              <a:lnSpc>
                <a:spcPct val="100000"/>
              </a:lnSpc>
              <a:spcAft>
                <a:spcPct val="0"/>
              </a:spcAft>
              <a:buSzTx/>
              <a:buBlip>
                <a:blip r:embed="rId3"/>
              </a:buBlip>
            </a:pPr>
            <a:r>
              <a:rPr lang="ka-GE" sz="1700" b="1" kern="0" spc="100" dirty="0" smtClean="0">
                <a:latin typeface="Sylfaen" pitchFamily="18" charset="0"/>
              </a:rPr>
              <a:t>ელექტრონული ანგარიშგების მოდული სამედიცინო დაწესებულებებისათვის</a:t>
            </a:r>
          </a:p>
          <a:p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71600" y="1219200"/>
            <a:ext cx="9448800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7718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შემთხვევების რეგისტრაციის მოდული</a:t>
            </a:r>
            <a:endParaRPr lang="en-US" sz="3200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362200"/>
            <a:ext cx="4800600" cy="369127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b">
              <a:lnSpc>
                <a:spcPct val="120000"/>
              </a:lnSpc>
              <a:spcBef>
                <a:spcPts val="600"/>
              </a:spcBef>
              <a:buSzPts val="1300"/>
              <a:buFont typeface="Arial"/>
              <a:buChar char="•"/>
            </a:pP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სამედიცინო შემთხვევების რეალურ დროში და ერთიანი სტანდარტით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აღრიცხვა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300"/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სამოქალაქო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რეესტრის ბაზის მეშვეობით პაციენტის პირადი ინფორმაციის და დაზღვევის სტატუსის ავტომატურად შევსება /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სინქრონიზაცია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შემთხვევის მომსახურებაში ჩართული მხარეების დროული ინფორმირება ელექტრონულ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ფორმატში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სამედიცინო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დაწესებულებებისა და  სამედიცინო პერსონალის ავტომატური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იდენტიფიკაცია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პირის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სხვადასხვა დაწესებულებაში ერთდროულად დარეგისტრირების </a:t>
            </a: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პრევენცია</a:t>
            </a:r>
            <a:endParaRPr lang="en-US" sz="48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800" spc="100" dirty="0" smtClean="0">
              <a:latin typeface="Arial"/>
            </a:endParaRPr>
          </a:p>
          <a:p>
            <a:pPr marL="283464" indent="-283464" fontAlgn="b">
              <a:lnSpc>
                <a:spcPct val="120000"/>
              </a:lnSpc>
              <a:spcBef>
                <a:spcPts val="600"/>
              </a:spcBef>
            </a:pPr>
            <a:r>
              <a:rPr lang="ka-GE" sz="4800" b="1" spc="100" dirty="0" smtClean="0">
                <a:solidFill>
                  <a:srgbClr val="000000"/>
                </a:solidFill>
                <a:latin typeface="Arial"/>
              </a:rPr>
              <a:t>შემთხვევების </a:t>
            </a:r>
            <a:r>
              <a:rPr lang="ka-GE" sz="4800" b="1" spc="100" dirty="0">
                <a:solidFill>
                  <a:srgbClr val="000000"/>
                </a:solidFill>
                <a:latin typeface="Arial"/>
              </a:rPr>
              <a:t>ინსპექტირება და ანალიზი</a:t>
            </a:r>
            <a:endParaRPr lang="en-US" sz="4800" spc="100" dirty="0">
              <a:latin typeface="Arial"/>
            </a:endParaRPr>
          </a:p>
          <a:p>
            <a:pPr marL="0" indent="0" fontAlgn="b">
              <a:spcBef>
                <a:spcPts val="600"/>
              </a:spcBef>
              <a:buNone/>
            </a:pPr>
            <a:endParaRPr lang="en-US" sz="3600" dirty="0">
              <a:latin typeface="Arial"/>
            </a:endParaRPr>
          </a:p>
          <a:p>
            <a:pPr marL="0" indent="0" fontAlgn="b">
              <a:buNone/>
            </a:pPr>
            <a:endParaRPr lang="en-US" sz="1800" dirty="0"/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8590" y="2362201"/>
            <a:ext cx="5824810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6559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</a:t>
            </a:r>
            <a:r>
              <a:rPr lang="ka-GE" sz="24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რეგისტრაციის მოდული</a:t>
            </a:r>
            <a:endParaRPr lang="en-US" sz="2800" spc="100" dirty="0"/>
          </a:p>
        </p:txBody>
      </p:sp>
      <p:sp>
        <p:nvSpPr>
          <p:cNvPr id="7" name="Rectangle 6"/>
          <p:cNvSpPr/>
          <p:nvPr/>
        </p:nvSpPr>
        <p:spPr>
          <a:xfrm>
            <a:off x="3429000" y="1676400"/>
            <a:ext cx="4800600" cy="4572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b="1" spc="100" dirty="0" smtClean="0">
                <a:solidFill>
                  <a:schemeClr val="tx1"/>
                </a:solidFill>
              </a:rPr>
              <a:t>მოდულის  ქვე-კომპონენტები</a:t>
            </a:r>
            <a:endParaRPr lang="en-US" b="1" spc="100" dirty="0">
              <a:solidFill>
                <a:schemeClr val="tx1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643481433"/>
              </p:ext>
            </p:extLst>
          </p:nvPr>
        </p:nvGraphicFramePr>
        <p:xfrm>
          <a:off x="1752600" y="2209800"/>
          <a:ext cx="86868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9636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210800" cy="1325563"/>
          </a:xfrm>
        </p:spPr>
        <p:txBody>
          <a:bodyPr/>
          <a:lstStyle/>
          <a:p>
            <a:r>
              <a:rPr lang="ka-GE" sz="2400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სამედიცინო სერვისებით მოსარგებლეთა რეგისტრაციის მოდული</a:t>
            </a:r>
            <a:endParaRPr lang="en-US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477000" y="2362200"/>
            <a:ext cx="51816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spcBef>
                <a:spcPts val="0"/>
              </a:spcBef>
              <a:buSzPts val="1100"/>
              <a:buFont typeface="Wingdings" pitchFamily="2" charset="2"/>
              <a:buChar char="§"/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სამედიცინო სერვისებით მოსარგებლეთა სიები ქვეყანაში არსებულ ყველა დაწესებულებასა და სოფლის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ექიმთან</a:t>
            </a:r>
            <a:endParaRPr lang="en-US" sz="2500" dirty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ინფორმაციის ერთიანი სტანდარტით აღრიცხვა 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დუბლირების აღმოფხვრა თითოეული პირის დარეგისტრირებით მხოლოდ ერთ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დაწესებულებაში </a:t>
            </a:r>
            <a:endParaRPr lang="en-US" sz="5100" dirty="0" smtClean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ადამიანის </a:t>
            </a:r>
            <a:r>
              <a:rPr lang="ka-GE" sz="2500" b="1" dirty="0">
                <a:solidFill>
                  <a:srgbClr val="000000"/>
                </a:solidFill>
                <a:latin typeface="Arial"/>
              </a:rPr>
              <a:t>მოქალაქეობრივი, სადაზღვევო და სხვა სტატუსების იდენტიფიკაცია სხვადასხვა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რეესტრებთან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სამედიცინო ჩანაწერების აღრიცხვა (ამბულატორიული ბარათი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ფინანსების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გამჭვირვალობა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ადმინისტრირების გამარტივება  და ხარჯების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დაზოგვა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სახელმწიფო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ამბულატორიული </a:t>
            </a:r>
            <a:r>
              <a:rPr lang="ka-GE" sz="2500" b="1" dirty="0">
                <a:solidFill>
                  <a:srgbClr val="000000"/>
                </a:solidFill>
                <a:latin typeface="Arial"/>
              </a:rPr>
              <a:t>პროგრამის ფარგლებში ასანაზღაურებელი თანხების მოქნილი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კალკულაციის </a:t>
            </a:r>
            <a:r>
              <a:rPr lang="ka-GE" sz="2500" b="1" dirty="0">
                <a:solidFill>
                  <a:srgbClr val="000000"/>
                </a:solidFill>
                <a:latin typeface="Arial"/>
              </a:rPr>
              <a:t>მექანიზმი           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    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სადაზღვევო კომპანიებისთვის გადასარიცხი თანხების პროგნოზირების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საშუალება</a:t>
            </a:r>
            <a:endParaRPr lang="en-US" sz="5100" dirty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სახელმწიფო სახსრების ეფექტურად </a:t>
            </a:r>
            <a:r>
              <a:rPr lang="ka-GE" sz="2500" b="1" dirty="0" smtClean="0">
                <a:solidFill>
                  <a:srgbClr val="000000"/>
                </a:solidFill>
                <a:latin typeface="Arial"/>
              </a:rPr>
              <a:t>გამოყენება</a:t>
            </a:r>
            <a:endParaRPr lang="en-US" sz="5100" dirty="0">
              <a:latin typeface="Arial"/>
            </a:endParaRPr>
          </a:p>
          <a:p>
            <a:pPr marL="173736" indent="-173736" fontAlgn="ctr">
              <a:lnSpc>
                <a:spcPct val="120000"/>
              </a:lnSpc>
              <a:spcBef>
                <a:spcPts val="0"/>
              </a:spcBef>
            </a:pPr>
            <a:r>
              <a:rPr lang="ka-GE" sz="2500" b="1" dirty="0">
                <a:solidFill>
                  <a:srgbClr val="000000"/>
                </a:solidFill>
                <a:latin typeface="Arial"/>
              </a:rPr>
              <a:t>სხვადასხვა ჭრილში ინფორმაციის ანალიზის შესაძლებლობა</a:t>
            </a:r>
            <a:endParaRPr lang="en-US" sz="5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80065"/>
            <a:ext cx="5557074" cy="4264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7882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ჯანმრთელობის დაცვის პროგრამების ფინანსური </a:t>
            </a:r>
            <a:r>
              <a:rPr lang="ka-GE" sz="24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მართვის </a:t>
            </a:r>
            <a:r>
              <a:rPr lang="ka-GE" sz="24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მოდული</a:t>
            </a:r>
            <a:endParaRPr lang="en-US" sz="24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  <a:ea typeface="+mn-ea"/>
              <a:cs typeface="+mn-c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457199" y="2438400"/>
            <a:ext cx="51816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736" indent="-173736" fontAlgn="b">
              <a:lnSpc>
                <a:spcPct val="120000"/>
              </a:lnSpc>
              <a:spcBef>
                <a:spcPts val="600"/>
              </a:spcBef>
              <a:buSzPts val="1200"/>
              <a:buFont typeface="Arial"/>
              <a:buChar char="•"/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სახელმწიფო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პროგრამების ფარგლებში სამედიცინო დაწესებულებების კონტრაქტების ელექტრონული აღრიცხვა და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მართვა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SzPts val="1200"/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სახელმწოფო პროგრამების ფარგლებში სამედიცინო დაწესებულებების მხრიდან წარმოდგენილი ხარჯთაღრიცხვების კონტროლი </a:t>
            </a:r>
            <a:r>
              <a:rPr lang="ka-GE" sz="4400" b="1" spc="100">
                <a:solidFill>
                  <a:srgbClr val="000000"/>
                </a:solidFill>
                <a:latin typeface="Arial"/>
              </a:rPr>
              <a:t>და </a:t>
            </a:r>
            <a:r>
              <a:rPr lang="ka-GE" sz="4400" b="1" spc="100" smtClean="0">
                <a:solidFill>
                  <a:srgbClr val="000000"/>
                </a:solidFill>
                <a:latin typeface="Arial"/>
              </a:rPr>
              <a:t>ანალიზი</a:t>
            </a:r>
            <a:endParaRPr lang="ka-GE" sz="4400" b="1" spc="100" dirty="0" smtClean="0">
              <a:solidFill>
                <a:srgbClr val="000000"/>
              </a:solidFill>
              <a:latin typeface="Arial"/>
            </a:endParaRP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ჯანდაცვის სახელმწოფო პროგრამების ფარგლებში სამედიცინო დაწესებულებებთან ანგარიშსწორების პროცედურების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ავტომატიზაცია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ინფორმაციის რეალურ დროში გაცვლა სახელმწიფო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ხაზინასთან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ჯანდაცვის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სახელმწოფო პროგრამების ფარგლებში ფინანსური რესურსების მოძრაობის სრულყოფილი </a:t>
            </a: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ანალიზი</a:t>
            </a:r>
          </a:p>
          <a:p>
            <a:pPr marL="0" indent="0" fontAlgn="b">
              <a:lnSpc>
                <a:spcPct val="120000"/>
              </a:lnSpc>
              <a:spcBef>
                <a:spcPts val="600"/>
              </a:spcBef>
              <a:buNone/>
            </a:pPr>
            <a:endParaRPr lang="en-US" sz="4400" spc="100" dirty="0" smtClean="0">
              <a:latin typeface="Arial"/>
            </a:endParaRPr>
          </a:p>
          <a:p>
            <a:pPr marL="173736" indent="-173736" fontAlgn="b">
              <a:lnSpc>
                <a:spcPct val="120000"/>
              </a:lnSpc>
              <a:spcBef>
                <a:spcPts val="600"/>
              </a:spcBef>
            </a:pPr>
            <a:r>
              <a:rPr lang="ka-GE" sz="4400" b="1" spc="100" dirty="0" smtClean="0">
                <a:solidFill>
                  <a:srgbClr val="000000"/>
                </a:solidFill>
                <a:latin typeface="Arial"/>
              </a:rPr>
              <a:t>მოქნილი </a:t>
            </a:r>
            <a:r>
              <a:rPr lang="ka-GE" sz="4400" b="1" spc="100" dirty="0">
                <a:solidFill>
                  <a:srgbClr val="000000"/>
                </a:solidFill>
                <a:latin typeface="Arial"/>
              </a:rPr>
              <a:t>ინსტრუმენტი საბიუჯეტო ერთეულების, ფინანსური ლიმიტებისა და შესაბამისი ცვლილებების მართვისათვის</a:t>
            </a:r>
            <a:endParaRPr lang="en-US" sz="44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368" y="2209800"/>
            <a:ext cx="5819032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88741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ელექტრონული ანგარიშგების მოდული</a:t>
            </a:r>
            <a:endParaRPr lang="en-US" sz="4000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5"/>
          <p:cNvSpPr txBox="1">
            <a:spLocks noGrp="1"/>
          </p:cNvSpPr>
          <p:nvPr>
            <p:ph sz="half" idx="2"/>
          </p:nvPr>
        </p:nvSpPr>
        <p:spPr>
          <a:xfrm>
            <a:off x="6477000" y="2438400"/>
            <a:ext cx="5181600" cy="419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ctr">
              <a:lnSpc>
                <a:spcPct val="100000"/>
              </a:lnSpc>
              <a:spcBef>
                <a:spcPts val="1200"/>
              </a:spcBef>
              <a:buSzPts val="1200"/>
              <a:buFont typeface="Arial"/>
              <a:buChar char="•"/>
            </a:pPr>
            <a:r>
              <a:rPr lang="ka-GE" sz="1100" b="1" spc="100" dirty="0">
                <a:solidFill>
                  <a:srgbClr val="000000"/>
                </a:solidFill>
                <a:latin typeface="Arial"/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</a:t>
            </a:r>
            <a:r>
              <a:rPr lang="ka-GE" sz="1100" b="1" spc="100" dirty="0" smtClean="0">
                <a:solidFill>
                  <a:srgbClr val="000000"/>
                </a:solidFill>
                <a:latin typeface="Arial"/>
              </a:rPr>
              <a:t>)</a:t>
            </a:r>
            <a:endParaRPr lang="en-US" sz="1100" b="1" spc="100" dirty="0" smtClean="0">
              <a:solidFill>
                <a:srgbClr val="000000"/>
              </a:solidFill>
              <a:latin typeface="Arial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ინფორმაციის აღრიცხვისა და გაცვლის ერთინი სტანდარტი (ერთიანი სააღრიცხვო ფორმები და ინვოისები)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ინფორმაციიაში შეცდომების დაშვების მინიმალური ალბათობა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სისტემაში შემოსული ინფორმაციის იდენტიფიცირება და სინქრონიზაცია  სხვადასხვა სისტემებთან  (სამოქალაქო რეეტრთან, რეგულირების დაწესებულებების რეეტრთან, როგორც სადაზღვევო კომპანიებთან, ასევე სახელმწიფო დაზღვეულთა რეესტრთან და ა.შ)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 fontAlgn="b">
              <a:lnSpc>
                <a:spcPct val="100000"/>
              </a:lnSpc>
              <a:spcBef>
                <a:spcPts val="6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ინფორმაციის ავტომატური გაცვლა პაციენტის ელექტრონულ  ისტორიასთან (</a:t>
            </a:r>
            <a:r>
              <a:rPr lang="en-US" sz="1100" b="1" spc="100" dirty="0">
                <a:solidFill>
                  <a:srgbClr val="000000"/>
                </a:solidFill>
                <a:latin typeface="Arial"/>
              </a:rPr>
              <a:t>EMR</a:t>
            </a:r>
            <a:r>
              <a:rPr lang="ka-GE" sz="1100" b="1" spc="100" dirty="0">
                <a:solidFill>
                  <a:srgbClr val="000000"/>
                </a:solidFill>
              </a:rPr>
              <a:t>)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120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სახსრების ეფექტურად გამოყენება - ადამიანური და ადმინისტრაციული რესურსების </a:t>
            </a:r>
            <a:r>
              <a:rPr lang="ka-GE" sz="1100" b="1" spc="100" dirty="0" smtClean="0">
                <a:solidFill>
                  <a:srgbClr val="000000"/>
                </a:solidFill>
              </a:rPr>
              <a:t>დაზოგვა</a:t>
            </a:r>
            <a:endParaRPr lang="en-US" sz="1100" b="1" spc="100" dirty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1200"/>
              </a:spcBef>
              <a:buSzTx/>
              <a:buNone/>
            </a:pP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ფინანსების </a:t>
            </a:r>
            <a:r>
              <a:rPr lang="ka-GE" sz="1100" b="1" spc="100" dirty="0" smtClean="0">
                <a:solidFill>
                  <a:srgbClr val="000000"/>
                </a:solidFill>
              </a:rPr>
              <a:t>გამჭირვალობა</a:t>
            </a:r>
            <a:endParaRPr lang="en-US" sz="1100" b="1" spc="100" dirty="0" smtClean="0">
              <a:solidFill>
                <a:srgbClr val="000000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endParaRPr lang="ka-GE" sz="1100" b="1" spc="100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SzTx/>
              <a:buFont typeface="Arial" pitchFamily="34" charset="0"/>
              <a:buChar char="•"/>
            </a:pPr>
            <a:r>
              <a:rPr lang="ka-GE" sz="1100" b="1" spc="100" dirty="0">
                <a:solidFill>
                  <a:srgbClr val="000000"/>
                </a:solidFill>
              </a:rPr>
              <a:t>სხვადასხვა ჭრილში ინფორმაციის ანალიზის შესაძლებლობა</a:t>
            </a:r>
            <a:endParaRPr lang="en-US" sz="1100" b="1" spc="100" dirty="0">
              <a:solidFill>
                <a:srgbClr val="000000"/>
              </a:solidFill>
              <a:latin typeface="Calibri"/>
              <a:ea typeface="Times New Roman"/>
              <a:cs typeface="Times New Roman"/>
            </a:endParaRPr>
          </a:p>
          <a:p>
            <a:pPr marL="283464" indent="-283464" fontAlgn="ctr">
              <a:lnSpc>
                <a:spcPct val="115000"/>
              </a:lnSpc>
              <a:spcBef>
                <a:spcPts val="1200"/>
              </a:spcBef>
              <a:buSzPts val="1200"/>
              <a:buFont typeface="Arial"/>
              <a:buChar char="•"/>
            </a:pPr>
            <a:endParaRPr lang="en-US" sz="10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Rectangle 6"/>
          <p:cNvSpPr/>
          <p:nvPr/>
        </p:nvSpPr>
        <p:spPr>
          <a:xfrm>
            <a:off x="304800" y="1761460"/>
            <a:ext cx="4876800" cy="448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150" b="1" spc="100" dirty="0" smtClean="0"/>
              <a:t>ელექტრონული ანგარიშგების მოდული  სადაზღვევო კომპანიებისათვის და სამედიცინო დაწესებულებებისათვის</a:t>
            </a:r>
            <a:endParaRPr lang="en-US" sz="1150" b="1" spc="1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5266426" cy="4270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44151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fontAlgn="base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</a:pPr>
            <a:r>
              <a:rPr lang="ka-GE" sz="3200" b="1" kern="0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n-ea"/>
                <a:cs typeface="+mn-cs"/>
              </a:rPr>
              <a:t>სამედიცინო კლასიფიკატორების </a:t>
            </a:r>
            <a:r>
              <a:rPr lang="ka-GE" sz="32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pc="100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57199" y="2514600"/>
            <a:ext cx="4648201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400"/>
              <a:buFont typeface="Arial"/>
              <a:buChar char="•"/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ქვეყანაში დამტკიცებული სამედიცინო კლასიფიკატორების ერთიანი მონაცემთა ბაზა (ICD10, NCSP, ICPC2, ლაბორატორიული კლასიფიკატორი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)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400"/>
              <a:buNone/>
            </a:pPr>
            <a:endParaRPr lang="en-US" sz="14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მუდმივად განახლებადი ინფორმაცია კლასიფიკატორებისა და მათ შორის კავშირების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შესახებ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ინსტრუმენტი სამედიცინო კლასიფიკატორების  </a:t>
            </a:r>
            <a:r>
              <a:rPr lang="ka-GE" sz="1400" b="1" spc="100" dirty="0" smtClean="0">
                <a:solidFill>
                  <a:srgbClr val="000000"/>
                </a:solidFill>
                <a:latin typeface="Arial"/>
              </a:rPr>
              <a:t>მართვა/სრულყოფისათვის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1800" spc="100" dirty="0"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rgbClr val="000000"/>
                </a:solidFill>
                <a:latin typeface="Arial"/>
              </a:rPr>
              <a:t>ელექტრონული პორტალი და სერვისები გარე სისტემებთან კომუნიკაციისათვის</a:t>
            </a:r>
            <a:endParaRPr lang="en-US" sz="1800" spc="100" dirty="0"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04800" y="1774869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9363" y="1761460"/>
            <a:ext cx="4820637" cy="479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9992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600" y="304800"/>
            <a:ext cx="66294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ჯანმრთელობის  დაცვის  ერთიანი საინფორმაციო</a:t>
            </a:r>
            <a:r>
              <a:rPr lang="en-US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 </a:t>
            </a:r>
            <a:r>
              <a:rPr lang="ka-GE" sz="24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  <a:ea typeface="+mj-ea"/>
                <a:cs typeface="+mj-cs"/>
              </a:rPr>
              <a:t>სისტემის მიზანი</a:t>
            </a:r>
            <a:endParaRPr lang="en-US" sz="2800" b="1" kern="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91400" y="304800"/>
            <a:ext cx="4495800" cy="1295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000" b="1" spc="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მახასიათებლები</a:t>
            </a:r>
            <a:endParaRPr lang="en-US" sz="24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762000" y="2438400"/>
            <a:ext cx="5410199" cy="376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სახელმწიფო და კერძო ჯანმრთელობის დაცვის პროგრამების ეფექტურობის და კონტროლის გაუმჯობესება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პოლიტიკისა და მართვის შესახებ გადაწყვეტილებების  მიღება </a:t>
            </a:r>
            <a:r>
              <a:rPr lang="ka-GE" sz="2000" b="1" kern="1600" spc="100" dirty="0">
                <a:solidFill>
                  <a:schemeClr val="tx1"/>
                </a:solidFill>
              </a:rPr>
              <a:t>სარწმუნო მონაცემებზე </a:t>
            </a:r>
            <a:r>
              <a:rPr lang="ka-GE" sz="2000" b="1" kern="1600" spc="100" dirty="0" smtClean="0">
                <a:solidFill>
                  <a:schemeClr val="tx1"/>
                </a:solidFill>
              </a:rPr>
              <a:t>დაყრდნობით</a:t>
            </a:r>
          </a:p>
          <a:p>
            <a:pPr fontAlgn="ctr">
              <a:lnSpc>
                <a:spcPct val="100000"/>
              </a:lnSpc>
              <a:buBlip>
                <a:blip r:embed="rId2"/>
              </a:buBlip>
            </a:pPr>
            <a:r>
              <a:rPr lang="ka-GE" sz="2000" b="1" kern="1600" spc="100" dirty="0" smtClean="0">
                <a:solidFill>
                  <a:schemeClr val="tx1"/>
                </a:solidFill>
              </a:rPr>
              <a:t>პროცესების სტანდარტიზაციისა და გამჭირვალობის უზრულველყოფა, მათ შორის მომსახურების ხარისხის</a:t>
            </a:r>
            <a:endParaRPr lang="en-US" sz="2000" kern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7471064" y="1905000"/>
            <a:ext cx="43434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ინფორმაციის  კონფიდენციალურობა და უსაფრთხოება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მონაცემთა აღრიცხვისა და რეგის</a:t>
            </a:r>
            <a:r>
              <a:rPr lang="ka-GE" sz="1900" b="1" spc="100" dirty="0">
                <a:solidFill>
                  <a:schemeClr val="bg1"/>
                </a:solidFill>
              </a:rPr>
              <a:t>ტ</a:t>
            </a:r>
            <a:r>
              <a:rPr lang="ka-GE" sz="1900" b="1" spc="100" dirty="0" smtClean="0">
                <a:solidFill>
                  <a:schemeClr val="bg1"/>
                </a:solidFill>
              </a:rPr>
              <a:t>რაციის </a:t>
            </a:r>
            <a:r>
              <a:rPr lang="ka-GE" sz="1900" b="1" spc="100" dirty="0">
                <a:solidFill>
                  <a:schemeClr val="bg1"/>
                </a:solidFill>
              </a:rPr>
              <a:t>საერთაშორისოდ შესადარისი </a:t>
            </a:r>
            <a:r>
              <a:rPr lang="ka-GE" sz="1900" b="1" spc="100" dirty="0" smtClean="0">
                <a:solidFill>
                  <a:schemeClr val="bg1"/>
                </a:solidFill>
              </a:rPr>
              <a:t>ერთიანი სტანდარტი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ოპერაციულ დონეზე ეფექტურობის უზრუნველყოფა და ადმინისტრაციული რესურსების მინიმიზაცია</a:t>
            </a:r>
            <a:endParaRPr lang="en-US" sz="1900" spc="100" dirty="0">
              <a:solidFill>
                <a:schemeClr val="bg1"/>
              </a:solidFill>
            </a:endParaRP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ფინანსურ თუ ჯანმრთელობის დაცვასთან დაკავშირებული მონაცემების მონიტორინგი</a:t>
            </a:r>
            <a:r>
              <a:rPr lang="ka-GE" sz="1900" spc="100" dirty="0" smtClean="0">
                <a:solidFill>
                  <a:schemeClr val="bg1"/>
                </a:solidFill>
              </a:rPr>
              <a:t> </a:t>
            </a:r>
            <a:r>
              <a:rPr lang="ka-GE" sz="1900" b="1" spc="100" dirty="0" smtClean="0">
                <a:solidFill>
                  <a:schemeClr val="bg1"/>
                </a:solidFill>
              </a:rPr>
              <a:t>რეალურ დროში 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სარწმუნო სტატისტიკისა და ანალიზის წარმოება</a:t>
            </a:r>
          </a:p>
          <a:p>
            <a:pPr fontAlgn="ctr">
              <a:lnSpc>
                <a:spcPct val="120000"/>
              </a:lnSpc>
              <a:buBlip>
                <a:blip r:embed="rId3"/>
              </a:buBlip>
            </a:pPr>
            <a:r>
              <a:rPr lang="ka-GE" sz="1900" b="1" spc="100" dirty="0" smtClean="0">
                <a:solidFill>
                  <a:schemeClr val="bg1"/>
                </a:solidFill>
              </a:rPr>
              <a:t>ცოდნის და გამოცდილების ეფექტური მართვა; მტკიცებულებებზე დაფუძნებული კლინიკური გადაწყვეტილებების მიღება</a:t>
            </a:r>
            <a:endParaRPr lang="en-US" sz="1900" spc="100" dirty="0">
              <a:solidFill>
                <a:schemeClr val="bg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851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8600" y="228600"/>
            <a:ext cx="662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spc="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ანალიტიკური </a:t>
            </a:r>
            <a:r>
              <a:rPr lang="ka-GE" sz="2800" b="1" spc="1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მოდული</a:t>
            </a:r>
            <a:endParaRPr lang="en-US" sz="2800" b="1" kern="0" spc="1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1400" y="457200"/>
            <a:ext cx="44958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ka-GE" sz="2000" b="1" spc="100" dirty="0">
                <a:solidFill>
                  <a:srgbClr val="C00000"/>
                </a:solidFill>
              </a:rPr>
              <a:t>მოდულის  უპირატესობები</a:t>
            </a:r>
            <a:endParaRPr lang="en-US" sz="2000" b="1" spc="100" dirty="0">
              <a:solidFill>
                <a:srgbClr val="C00000"/>
              </a:solidFill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7391400" y="1295400"/>
            <a:ext cx="4495800" cy="5334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3464" indent="-283464" fontAlgn="t">
              <a:lnSpc>
                <a:spcPct val="110000"/>
              </a:lnSpc>
              <a:spcBef>
                <a:spcPts val="0"/>
              </a:spcBef>
              <a:buSzPts val="1300"/>
              <a:buFont typeface="Arial"/>
              <a:buChar char="•"/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 მონაცემებზე დაყრდნობით ანალიტიკური დიაგრამებისა და გრაფიკული სქემების დაგენერირების 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SzPts val="1300"/>
              <a:buNone/>
            </a:pPr>
            <a:endParaRPr lang="en-US" sz="14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სხვადასხვა ინდიკატორების მიხედვით ინფორმაციული ნაკადების შედარება, მონიტორინგი და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ანალიზი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გარე და შიდა მოდულებიდან ელექტრონული არხებით მიღებული ინფორმაციის საფუძველზე გენერირებული დინამიური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გრაფიკები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დაგროვილი ინფორმაციის წლების, კვარტლების, თვეების და ა.შ. მიხედვით გაანალიზების </a:t>
            </a:r>
            <a:r>
              <a:rPr lang="ka-GE" sz="1400" b="1" spc="100" dirty="0" smtClean="0">
                <a:solidFill>
                  <a:schemeClr val="bg1"/>
                </a:solidFill>
                <a:latin typeface="Arial"/>
              </a:rPr>
              <a:t>შესაძლებლობა</a:t>
            </a:r>
          </a:p>
          <a:p>
            <a:pPr marL="0" indent="0" fontAlgn="t">
              <a:lnSpc>
                <a:spcPct val="110000"/>
              </a:lnSpc>
              <a:spcBef>
                <a:spcPts val="0"/>
              </a:spcBef>
              <a:buNone/>
            </a:pP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283464" indent="-283464" fontAlgn="t">
              <a:lnSpc>
                <a:spcPct val="110000"/>
              </a:lnSpc>
              <a:spcBef>
                <a:spcPts val="0"/>
              </a:spcBef>
            </a:pPr>
            <a:r>
              <a:rPr lang="ka-GE" sz="1400" b="1" spc="100" dirty="0">
                <a:solidFill>
                  <a:schemeClr val="bg1"/>
                </a:solidFill>
                <a:latin typeface="Arial"/>
              </a:rPr>
              <a:t>დაგროვილი ინფორმაციის გეოგრაფიული (რეგიონი, რაიონი, დასახლებული ტერიტორია) მახასიათებლით გაანალიზების შესაძლებლობა</a:t>
            </a:r>
            <a:endParaRPr lang="en-US" sz="2000" spc="100" dirty="0">
              <a:solidFill>
                <a:schemeClr val="bg1"/>
              </a:solidFill>
              <a:latin typeface="Arial"/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16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371600"/>
            <a:ext cx="6629400" cy="4876800"/>
          </a:xfrm>
        </p:spPr>
      </p:pic>
    </p:spTree>
    <p:extLst>
      <p:ext uri="{BB962C8B-B14F-4D97-AF65-F5344CB8AC3E}">
        <p14:creationId xmlns:p14="http://schemas.microsoft.com/office/powerpoint/2010/main" xmlns="" val="2914748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838200"/>
            <a:ext cx="10287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ts val="1800"/>
              </a:spcBef>
              <a:spcAft>
                <a:spcPct val="0"/>
              </a:spcAft>
            </a:pPr>
            <a:r>
              <a:rPr lang="ka-GE" sz="28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დაცვის ერთიანი საინფორმაციო სისტემის ელექტრონული გვერდი</a:t>
            </a:r>
            <a:endParaRPr lang="en-US" sz="2800" b="1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14500" y="2590800"/>
            <a:ext cx="8534400" cy="2480679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z="2400" kern="0" spc="100" dirty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http://ehealth.moh.gov.ge</a:t>
            </a:r>
            <a:r>
              <a:rPr lang="en-US" sz="2400" kern="0" spc="100" dirty="0" smtClean="0">
                <a:solidFill>
                  <a:srgbClr val="DAEDEF">
                    <a:lumMod val="50000"/>
                  </a:srgbClr>
                </a:solidFill>
                <a:latin typeface="Sylfaen" pitchFamily="18" charset="0"/>
                <a:hlinkClick r:id="rId2"/>
              </a:rPr>
              <a:t>/</a:t>
            </a:r>
            <a:endParaRPr lang="ka-GE" sz="2400" kern="0" spc="100" dirty="0">
              <a:solidFill>
                <a:srgbClr val="DAEDEF">
                  <a:lumMod val="50000"/>
                </a:srgbClr>
              </a:solidFill>
              <a:latin typeface="Sylfaen" pitchFamily="18" charset="0"/>
            </a:endParaRPr>
          </a:p>
          <a:p>
            <a:pPr lvl="0" algn="ctr" fontAlgn="base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</a:pPr>
            <a:r>
              <a:rPr lang="ka-GE" sz="1400" b="1" i="1" kern="0" spc="100" dirty="0" smtClean="0">
                <a:solidFill>
                  <a:srgbClr val="C00000"/>
                </a:solidFill>
                <a:latin typeface="Sylfaen" pitchFamily="18" charset="0"/>
              </a:rPr>
              <a:t>მომხამრებლის </a:t>
            </a:r>
            <a:r>
              <a:rPr lang="ka-GE" sz="1400" b="1" i="1" kern="0" spc="100" dirty="0">
                <a:solidFill>
                  <a:srgbClr val="C00000"/>
                </a:solidFill>
                <a:latin typeface="Sylfaen" pitchFamily="18" charset="0"/>
              </a:rPr>
              <a:t>დამხმარე სახელმძღვანელოები იხილეთ  თითოეული მოდულის  „დახმარება“ -ის მენიუში.</a:t>
            </a: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marL="342900" lvl="0" indent="-342900" algn="r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  <a:p>
            <a:pPr lvl="0" algn="r" fontAlgn="base">
              <a:spcBef>
                <a:spcPct val="20000"/>
              </a:spcBef>
              <a:spcAft>
                <a:spcPct val="0"/>
              </a:spcAft>
            </a:pPr>
            <a:endParaRPr lang="ka-GE" sz="1400" b="1" i="1" kern="0" spc="100" dirty="0">
              <a:solidFill>
                <a:srgbClr val="C00000"/>
              </a:solidFill>
              <a:latin typeface="Sylfae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953000"/>
            <a:ext cx="7162800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ka-GE" sz="2400" b="1" kern="0" spc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გმადლობთ ყურადღებისთვის!</a:t>
            </a:r>
            <a:endParaRPr lang="en-US" sz="3600" kern="0" spc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1865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058400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/>
            </a:r>
            <a:b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</a:br>
            <a:r>
              <a:rPr lang="ka-GE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ჯანმრთელობის  დაცვის  ერთიანი საინფორმაციო</a:t>
            </a: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28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სისტემის ძირითადი კომპონენტები</a:t>
            </a:r>
            <a: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en-US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endParaRPr lang="en-US" sz="28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90699"/>
            <a:ext cx="6096000" cy="4572001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სამედიცინო საქმიანობის რეგულირება</a:t>
            </a:r>
            <a:endParaRPr lang="en-US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ფარმაცევტული საქმიანობა</a:t>
            </a:r>
            <a:endParaRPr lang="en-US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აფთიაქებისა და სამედიცინო დაწესებულებების </a:t>
            </a:r>
            <a:endParaRPr lang="ka-GE" sz="1800" b="1" dirty="0" smtClean="0">
              <a:solidFill>
                <a:schemeClr val="tx1"/>
              </a:solidFill>
              <a:latin typeface="Sylfaen" pitchFamily="18" charset="0"/>
            </a:endParaRPr>
          </a:p>
          <a:p>
            <a:pPr marL="0" indent="0">
              <a:buNone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  </a:t>
            </a:r>
            <a:r>
              <a:rPr lang="en-US" sz="1800" b="1" dirty="0" smtClean="0">
                <a:solidFill>
                  <a:schemeClr val="tx1"/>
                </a:solidFill>
                <a:latin typeface="Sylfaen" pitchFamily="18" charset="0"/>
              </a:rPr>
              <a:t> </a:t>
            </a:r>
            <a:r>
              <a:rPr lang="ka-GE" sz="1800" b="1" dirty="0" smtClean="0">
                <a:solidFill>
                  <a:schemeClr val="tx1"/>
                </a:solidFill>
                <a:latin typeface="Sylfaen" pitchFamily="18" charset="0"/>
              </a:rPr>
              <a:t>საინფორმაციო პორტალი</a:t>
            </a:r>
            <a:endParaRPr lang="ka-GE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სამედიცინო მედიაციის მოდული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იმუნიზაცია / ვაქცინაცია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მომხმარებელთა მართვის მოდული</a:t>
            </a:r>
            <a:endParaRPr lang="en-US" sz="1800" b="1" dirty="0">
              <a:solidFill>
                <a:schemeClr val="tx1"/>
              </a:solidFill>
              <a:latin typeface="Sylfae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ფინანსური ანგარიშგება და მართვა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სამედიცინო კლასიფიკატორების მოდული </a:t>
            </a:r>
          </a:p>
          <a:p>
            <a:pPr lvl="0">
              <a:buFont typeface="Wingdings" pitchFamily="2" charset="2"/>
              <a:buChar char="ü"/>
            </a:pPr>
            <a:r>
              <a:rPr lang="ka-GE" sz="1800" b="1" dirty="0">
                <a:solidFill>
                  <a:schemeClr val="tx1"/>
                </a:solidFill>
                <a:latin typeface="Sylfaen" pitchFamily="18" charset="0"/>
              </a:rPr>
              <a:t>ანალიტიკური მოდული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762000" y="1828800"/>
            <a:ext cx="0" cy="4495800"/>
          </a:xfrm>
          <a:prstGeom prst="line">
            <a:avLst/>
          </a:prstGeom>
          <a:ln w="4445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Documents and Settings\TEONA\Desktop\HSSP\HSSP Manual\e-Health_logo_b-englis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72400" y="2258106"/>
            <a:ext cx="3227043" cy="36371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72969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325563"/>
          </a:xfrm>
        </p:spPr>
        <p:txBody>
          <a:bodyPr>
            <a:normAutofit/>
          </a:bodyPr>
          <a:lstStyle/>
          <a:p>
            <a:pPr lvl="0" algn="ctr"/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სამედიცინო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საქმიანობის</a:t>
            </a:r>
            <a:r>
              <a:rPr lang="en-US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sz="32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რეგულირების </a:t>
            </a:r>
            <a:r>
              <a:rPr lang="ka-GE" sz="32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</a:t>
            </a:r>
            <a:endParaRPr lang="ka-GE" sz="32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836" y="1761459"/>
            <a:ext cx="4768703" cy="618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მოდულების უპირატესობები</a:t>
            </a:r>
            <a:endParaRPr lang="en-US" b="1" spc="1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2701744"/>
            <a:ext cx="4639340" cy="3927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ელექტრონული რეესტრის წარმოება და საჯარო ინფორმაციაზე ხელმისაწვდომობა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დაწესებულებების სრულყოფილი ისტორიები სამართალმემკვიდრეობის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გათვალისწინებით (ლიცენზიების, ნებართვების, აკრედიტაციის შესახებ)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ინფორმაცია სამედიცინო პერსონალის დაწესებულებებში განაწილების შესახებ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 smtClean="0">
                <a:solidFill>
                  <a:schemeClr val="tx1"/>
                </a:solidFill>
              </a:rPr>
              <a:t>ინფორმაცია სამედიცინო </a:t>
            </a:r>
            <a:r>
              <a:rPr lang="ka-GE" sz="1400" b="1" spc="100" dirty="0">
                <a:solidFill>
                  <a:schemeClr val="tx1"/>
                </a:solidFill>
              </a:rPr>
              <a:t>პერსონალის კვალიფიკაციის ამაღლების, ერთი ან რამდენიმე სერტიფიკატის ფლობის და გამოცდილების შესახებ 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დაწესებულებების ავტომატური </a:t>
            </a:r>
            <a:r>
              <a:rPr lang="ka-GE" sz="1400" b="1" spc="100" dirty="0" smtClean="0">
                <a:solidFill>
                  <a:schemeClr val="tx1"/>
                </a:solidFill>
              </a:rPr>
              <a:t>ინფორმირება</a:t>
            </a:r>
            <a:r>
              <a:rPr lang="ka-GE" sz="1400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პერსონალის </a:t>
            </a:r>
            <a:r>
              <a:rPr lang="ka-GE" sz="1400" b="1" spc="100" dirty="0">
                <a:solidFill>
                  <a:schemeClr val="tx1"/>
                </a:solidFill>
              </a:rPr>
              <a:t>საექიმო საქმიანობების უფლების შეჩერება/გაუქმების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შესახებ</a:t>
            </a: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9" name="Picture 8" descr="C:\Users\TATA\AppData\Local\Microsoft\Windows\Temporary Internet Files\Content.IE5\O4AWLA7I\MC90043958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81200"/>
            <a:ext cx="5256212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77000" y="3048000"/>
            <a:ext cx="161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200" b="1" dirty="0" smtClean="0">
                <a:solidFill>
                  <a:schemeClr val="bg1"/>
                </a:solidFill>
              </a:rPr>
              <a:t>სერტიფიცირება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46368" y="2210790"/>
            <a:ext cx="1935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შეტყობინება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04770" y="3313032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/>
              <a:t>რეგულირება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9528" y="45059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სამედ.</a:t>
            </a:r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ka-GE" sz="1400" b="1" dirty="0" smtClean="0">
                <a:solidFill>
                  <a:schemeClr val="bg1"/>
                </a:solidFill>
              </a:rPr>
              <a:t>საქმიანობის</a:t>
            </a:r>
          </a:p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ლიცენზირება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34128" y="4495800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600" b="1" dirty="0" smtClean="0">
                <a:solidFill>
                  <a:schemeClr val="bg1"/>
                </a:solidFill>
              </a:rPr>
              <a:t>ნებართვები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5168" y="2971800"/>
            <a:ext cx="193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1400" b="1" dirty="0" smtClean="0">
                <a:solidFill>
                  <a:schemeClr val="bg1"/>
                </a:solidFill>
              </a:rPr>
              <a:t>აკრედიტაცია</a:t>
            </a:r>
            <a:endParaRPr 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862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</a:t>
            </a:r>
            <a:endParaRPr lang="en-US" spc="100" dirty="0"/>
          </a:p>
        </p:txBody>
      </p:sp>
      <p:sp>
        <p:nvSpPr>
          <p:cNvPr id="6" name="Rectangle 5"/>
          <p:cNvSpPr/>
          <p:nvPr/>
        </p:nvSpPr>
        <p:spPr>
          <a:xfrm>
            <a:off x="295894" y="1664478"/>
            <a:ext cx="4800600" cy="4868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შემადგენელი მოდულები</a:t>
            </a:r>
            <a:endParaRPr lang="en-US" b="1" spc="100" dirty="0"/>
          </a:p>
        </p:txBody>
      </p:sp>
      <p:sp>
        <p:nvSpPr>
          <p:cNvPr id="17" name="Rounded Rectangle 16"/>
          <p:cNvSpPr/>
          <p:nvPr/>
        </p:nvSpPr>
        <p:spPr>
          <a:xfrm>
            <a:off x="533400" y="2362200"/>
            <a:ext cx="4343400" cy="838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და სააფთიაქო დაწესებულებების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33400" y="5029200"/>
            <a:ext cx="4343400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ელექტრონული დანიშნულების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24494" y="4127880"/>
            <a:ext cx="4343400" cy="8251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b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ფარმაცევტული პროდუქტების ელექტრონული რეგისტრაციის მოდული 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ECTD</a:t>
            </a:r>
            <a:r>
              <a:rPr kumimoji="0" lang="ka-GE" sz="14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)</a:t>
            </a:r>
            <a:endParaRPr kumimoji="0" lang="en-US" sz="14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33400" y="3276600"/>
            <a:ext cx="4343400" cy="80578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0" cap="none" spc="100" normalizeH="0" noProof="0" dirty="0" smtClean="0">
                <a:ln>
                  <a:noFill/>
                </a:ln>
                <a:effectLst/>
                <a:uLnTx/>
                <a:uFillTx/>
                <a:latin typeface="Sylfaen" pitchFamily="18" charset="0"/>
                <a:ea typeface="+mn-ea"/>
                <a:cs typeface="+mn-cs"/>
              </a:rPr>
              <a:t>ფარმაცევტული პროდუქტების მოდული</a:t>
            </a:r>
            <a:endParaRPr kumimoji="0" lang="en-US" sz="1600" b="1" i="0" u="none" strike="noStrike" kern="0" cap="none" spc="100" normalizeH="0" noProof="0" dirty="0">
              <a:ln>
                <a:noFill/>
              </a:ln>
              <a:effectLst/>
              <a:uLnTx/>
              <a:uFillTx/>
              <a:latin typeface="Sylfaen" pitchFamily="18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33400" y="5834987"/>
            <a:ext cx="4343400" cy="794413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a-GE" sz="1600" b="1" i="0" u="none" strike="noStrike" kern="1200" cap="none" spc="10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ელექტრონული  სერვისები</a:t>
            </a:r>
            <a:endParaRPr kumimoji="0" lang="en-US" sz="1600" b="1" i="0" u="none" strike="noStrike" kern="1200" cap="none" spc="10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553200" y="2781300"/>
            <a:ext cx="4724400" cy="36957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ქვეყნის მასშტაბით რეგისტრირებული და მოქმედი ფარმაცევტული დაწესებულებების სრულყოფილი აღრიცხვა 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ფარმაცევტული და სააფთიაქო დაწესებულებების ზუსტი ადგილმდებარეობის დადგენა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ფარმაცევტული და სააფთიაქო დაწესებულებების იდენტიფიცირება საქმიანობის სახეების მიხედვით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სააფთიაქო და ფარმაცევტული დაწესებულებების, ასევე  ფარმაცევტული პროდუქტების  ინსპექტირების შედეგების ისტორიის აღრიცხვა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fontAlgn="ctr">
              <a:lnSpc>
                <a:spcPct val="11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400" b="1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341423" y="1761460"/>
            <a:ext cx="5012377" cy="676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და სააფთიაქო დაწესებულებების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მოდულის 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044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</a:t>
            </a:r>
            <a:endParaRPr lang="en-US" spc="100" dirty="0"/>
          </a:p>
        </p:txBody>
      </p:sp>
      <p:sp>
        <p:nvSpPr>
          <p:cNvPr id="4" name="Rectangle 3"/>
          <p:cNvSpPr/>
          <p:nvPr/>
        </p:nvSpPr>
        <p:spPr>
          <a:xfrm>
            <a:off x="295940" y="1761460"/>
            <a:ext cx="5114260" cy="676940"/>
          </a:xfrm>
          <a:prstGeom prst="rect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პროდუქტების მოდულის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315740" y="1752600"/>
            <a:ext cx="5342860" cy="6769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ფარმაცევტული პროდუქტების ელექტრონული რეგისტრაციის </a:t>
            </a:r>
            <a:r>
              <a:rPr lang="ka-GE" sz="1600" b="1" spc="100" dirty="0" smtClean="0">
                <a:solidFill>
                  <a:srgbClr val="FFFFFF"/>
                </a:solidFill>
              </a:rPr>
              <a:t>მოდულის უპირატესობები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457199" y="2743200"/>
            <a:ext cx="5181601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ქვეყანაში ნებადართული ფარმაცევტული პროდუქტების სრულყოფილი ნუსხა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შემოსავლების სამსახურთან ექსპორტ–იმპორტის შესახებ ინფორმაციის რეალურ დროში  გაცვლის 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სამედიცინო პერსონალის მიერ ინფორმირებული გადაწყვეტილებების მიღების შესაძლებლობა, პროდუქტების ანოტაციებზე და სხვადასხვა </a:t>
            </a:r>
            <a:r>
              <a:rPr lang="ka-GE" sz="1300" dirty="0" smtClean="0">
                <a:solidFill>
                  <a:schemeClr val="tx1"/>
                </a:solidFill>
              </a:rPr>
              <a:t>სამედიცინო/სამეცნიერო </a:t>
            </a:r>
            <a:r>
              <a:rPr lang="ka-GE" sz="1300" dirty="0">
                <a:solidFill>
                  <a:schemeClr val="tx1"/>
                </a:solidFill>
              </a:rPr>
              <a:t>ინფორმაციაზე დაყრდნობით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მოქალაქეების უსაფრთხოება  -  ფარმაცევტული პროდუქტების მიკვლევადობის უზრუნველყოფა სადისტრიბუციო </a:t>
            </a:r>
            <a:r>
              <a:rPr lang="ka-GE" sz="1300" dirty="0" smtClean="0">
                <a:solidFill>
                  <a:schemeClr val="tx1"/>
                </a:solidFill>
              </a:rPr>
              <a:t>ქსელში წამლის უნიკალური კოდის მიხედვით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სტანდარტიზება, ჩანაწერების დუბლირების პრევენცია</a:t>
            </a: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6485860" y="2743200"/>
            <a:ext cx="524894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ფარმაცევტული პროდუქტების რეგისტრაციის პროცესის გამარტივება; ნორმატიულ-ტექნიკური დოსიეს და ექსპერტიზის პროცესის სტანდარტიზაცია 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რეგისტრაციის პროცესის შესაბამისობა საერთაშორისო </a:t>
            </a:r>
            <a:r>
              <a:rPr lang="ka-GE" sz="1300" dirty="0" smtClean="0">
                <a:solidFill>
                  <a:schemeClr val="tx1"/>
                </a:solidFill>
              </a:rPr>
              <a:t>სტანდარტებთან; ასევე, </a:t>
            </a:r>
            <a:r>
              <a:rPr lang="ka-GE" sz="1300" dirty="0">
                <a:solidFill>
                  <a:schemeClr val="tx1"/>
                </a:solidFill>
              </a:rPr>
              <a:t>აღიარებული მაღალი სანდოობის მარეგულირებლების ანალოგიურ სარეგისტრაციო ინტერფეისთან მიერთების </a:t>
            </a:r>
            <a:r>
              <a:rPr lang="ka-GE" sz="1300" dirty="0" smtClean="0">
                <a:solidFill>
                  <a:schemeClr val="tx1"/>
                </a:solidFill>
              </a:rPr>
              <a:t>ტექნიკური </a:t>
            </a:r>
            <a:r>
              <a:rPr lang="ka-GE" sz="1300" dirty="0">
                <a:solidFill>
                  <a:schemeClr val="tx1"/>
                </a:solidFill>
              </a:rPr>
              <a:t>შესაძლებლობა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მაღალხარისხიანი  მედიკამენტების რეგისტრაციის უზრუნველყოფა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დროითი, ფინანსური და ტექნიკური რესურსების ოპტიმიზაცია</a:t>
            </a:r>
            <a:endParaRPr lang="en-US" sz="13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ü"/>
            </a:pPr>
            <a:r>
              <a:rPr lang="ka-GE" sz="1300" dirty="0">
                <a:solidFill>
                  <a:schemeClr val="tx1"/>
                </a:solidFill>
              </a:rPr>
              <a:t>მონაცემების სისტემატიზაცია და ინფორმაციის მოძიების სიმარტივე; დიდი მოცულობის მონაცემების ელექტრონული არქივაცია</a:t>
            </a:r>
            <a:endParaRPr lang="en-US" sz="13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1300" dirty="0" smtClean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7408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9220"/>
            <a:ext cx="10675938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</a:t>
            </a:r>
            <a:r>
              <a:rPr lang="ka-GE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III</a:t>
            </a:r>
            <a:endParaRPr lang="en-US" spc="100" dirty="0"/>
          </a:p>
        </p:txBody>
      </p:sp>
      <p:sp>
        <p:nvSpPr>
          <p:cNvPr id="100" name="AutoShape 4" descr="data:image/jpeg;base64,/9j/4AAQSkZJRgABAQAAAQABAAD/2wBDAAkGBwgHBgkIBwgKCgkLDRYPDQwMDRsUFRAWIB0iIiAdHx8kKDQsJCYxJx8fLT0tMTU3Ojo6Iys/RD84QzQ5Ojf/2wBDAQoKCg0MDRoPDxo3JR8lNzc3Nzc3Nzc3Nzc3Nzc3Nzc3Nzc3Nzc3Nzc3Nzc3Nzc3Nzc3Nzc3Nzc3Nzc3Nzc3Nzf/wAARCACdAKUDASIAAhEBAxEB/8QAGgAAAgMBAQAAAAAAAAAAAAAABAUAAgMBB//EAEAQAAEDAwIDBAcGBAUEAwAAAAECAxEABCESMQUTUSJBYYEUFSMycZGSU6GxwdHwJULh8SQ1Q1JzBjOC8jRUo//EABgBAQEBAQEAAAAAAAAAAAAAAAABAgME/8QAIREBAAIDAQACAgMAAAAAAAAAAAExAhJREVJhEyEDMkH/2gAMAwEAAhEDEQA/APRmnLdSlJLtqkpWoAPM8syBmJiQPCrzbpb5vNtFtpKZ0NBRMkREdZgQM1Lqw4e8pLlyIUCtYSXoypMkxOTFRFtYN27oS7DbqQlazcagSkAZUTvkb5ON67bz1w0hQLtw62yXrIPLnShTUKmAYInBggwc1oXLAuIQh6yKnAVoACSFIkDf4mJnNYt8N4U02hlAhCQXEo58gAkKUYnqgE/A1UcJ4UhIY5mnok3cEkkGd9zAz+tN56aQJaSw+rQyuzUtOrUnljVhRG0z3RWoszqyi2joGYrG1tOH294u5t1IDywon2wMydRMTj+lG+kskoAdalcaRzEgmdsTNWMuyTjyE9Ft/sWvpFT0W3+xa+kfpXE3bCwSl5qANWXEjGwO9W57ZmHGTCdR9qnAmJ361reOprPHPRbf7Fr6R+lT0W3+xa+kfpXDdW6RKn2QOpdR0k99Q3VuNIL7MqyBzkZHhnNTeOppPE9GY+xa+gVPRmPsGvoFc9IbKdSXGiImeamIO3fWXpjalBKbi01HYc5Jn761vHV1+m3ozH2LX0CuejMd7Lf0Crm2vT/InyIqhsr0/wAo+urtj08nici2G7TX0Cqlq1H+k39AqegXh3Qn6qnoF3/sT9Qq7Y9TyeK6LX7Fs/8AgKnLt+5hr6RV/QLrvbH1Cuiwufsh9Qq7YdTXLjPlsfYtfQP0qcq3+xa+gVsLG5+z+8V30G5/2feKm+PV1njHksfYtfQP0qVd1l5nTqb38R+tSm2PU1+gSuIqbcQlNqXU6B7TmpEHOIOa3N40pRSQnTvOsH44ij7O0Mc4rBQttGlspwggZM98/vw6lltuxlx5Kk6Z5xjAjeuG2HHWMMvLJzxJYWQLIkAwFB5IkT+H9fPZF4laQVtJQYSQCsEg9Djuo1h20aSEu3rDhUrs6lJn4Y+Irb0ixhJ51vCiQO2M/uR86bY8NMuk73EnEPFLVnzUHGvnJGI+dXY4jze0u3U0QqDqcBO24jxxTU3FgNUvW40+9K04xP4VOdZaw2pxlKyYCVEAnMbGm+HDWegDdM5nv3yKgu2RtjzH6U35CPs01PR0fZp+6r+TD4rpl0o9KY06caemoR+FQ3TJGe4R7wxTf0dPc2n5Ch7u3QhJcU8hhKRlRAgZ757qfkw+Jrl0B6WzETjaNQrguWJkRJzuP0opq1U8Fcu+QtMY0oSY/f5UW3alClFRSsKMgFIxTfD4mmXS4cRGwdX9dQ8RSN3VfXUWbdsJ1cTaTiRr0Z8fHb7qZNttOIC20tqQoSlQjIpvh8U0y6W+sRP/AHF/XVV8RIQShSlKjCS5E+cVq4WA46fWLKQiSpPZOjYGfhP30Qh+yUUoS9bqWYAAWJJ2pvh8V0y6WDiz6mlq5TiVpSVJQX09owezO3metDo41xDkBbtkrUor9mi9bJTCjpmcZEHwp1etNpKJuEW5gmCB2hicHp+dDKXbJg+sWgEmFSE5IwZ864ZxGU+xMw3jExH7Y2PE3X2ZudVssQClVwhU4BkEd0kjyoj0xH/2v/1FFOpZctOYhxCG1AKDqYiPjQbirdEFzibKSciQgCK4z/DPv95ajL6gNd3s6RzgYn/VB7/hUo65bBYYKS24CmdYA7W2alenDHzGIc8vfR1of8EyYk8sGPKqKn1eYtEk8vFviDj3enhVrPFgzmPZDPlWepJ4Zq9LGktT6RM4j3qk21FAyFB3HAgST2nJaj3RPfJ6bd3StEDDaVcGCQVbQ2dGBn8v/GsFKSSknj0JJGlPYzgQD3nr51YqSoISONgGTB7Mq92R+/8AdQRaCHNPqJCk6Y1+yxGAImdsUQHHCjX6rIWJISSiSd9560OoLOkjjoxEjSgyTA+U/jV+YkLk8XQAIlK9ImDmelPAULi6DwbNmpSD/qJWmBnpM7UZSpCmkXKZ4ooDuYWUwrJHeJIkj5U2BEVmCHKH4hPoy4tBdz/onT2vqxRMihr9aEWyiq4FuJHtSYjNVWdgo5mwNrI2JR8uyfGjDtQvD3EFvR6am6WCSVgifuoome+gSLb5jfLc4ClxtQAUmUYAmN4/Z+NMLJ55altuWK7ZCUjSVKQQd5ACSf2aCbnSSOMAYTJIGPhPWmjJhpA1hzA7eO1jegWLCuZcEcDSome2S37bI8fx/wBtS2SEOs6OAhkasLhocvtZODInfFUWpIXczxyB2oTCfY5T+G2etdYPtmgeOB06xKAEDXkYxnoKAziE+zixFyYJBgdk4gZ6n8M0BpcIUT/0+2olWQS3nxzR3E5Jbi9NqACVQPeGJPl+dAuKBCieNBA1EakjAzkZMb0DEjVw5Ids0iUCbaAY8OmPypeQsq1eoEFZUNRJbweoJ/GmDZnhqCi6CjyxD6tlY3PxpXqToSr1+eWcpIjbvkzQH3U8i3lHKOnKBHZ2xjpUqXMci37ZX2ffP82BmpWopmbEWc+gMwJPKTA8hVFajw8n0Ycwt/8AYnEx7tWspPD2IMeyTnpgVXs+rc3R08rNwcHb3vjUm1igR5nMMcFTJnUvUjPZE+OdvKraVqSkK4S3oJ7SSpJj3Y7v7aa4pxrUgq40AmZSkFvOBAOJPXzq2tBQFDi6YEysFEbAfDeN+tBm4XGi3yuCJOr3iko7MSc+YFQM+kABzgzbZIGVaTAkYx4fhVluN81oq4yAtOdILfaBjuj9zVlL0Ep9boSpIHvBvEd576SN7VsuEl+wQzpjSSUq7/D4TR4GKUpLYfQj1qpK5PsSUAqM9CJzBGPKmoGMmswQ7FD3iZZUAwl849mrYic/dREUNxAD0VZVcm2AiXRHZ+eKqq2CAUBxVoLZeRpkHGOnl8qKUP70JYkqMi+FyAIIGjB69n4GiyKBHCwEn1GlYO4lMpwevw+/5MLJ15xa23LJVshCRpJUCDuIEfAfOgCUI0E8c5ZjElMKEHPa/ePjTCyQpSi96aq4bcSCgaUgDxEDP9KAJzXzLnTwZBMntFSfbZHh3+PSuMA81mOCJZAUIVKOx2t8eZrri2puQeNADONSJZykHbptnrVmXEc1seukOkr9yW+0dWBjPQY86AjiSSVN6bJNyYJBMdk4/H8qCcSvUvTwVtRnYlPa8dqO4jpBRqvFW4AVIB94Yk+X50uloDSrjiwQYnUAf0yaBmQfVw1WkEtiWAQY6il2hxKxp4I0pWoFRkAT1Bimam1N2XLXcK1JSEl5feeppTrZKUqPHlaTlJ1JEigPuQeRbygNnTlA/lwMVKlxHo9vpcLg04Wf5sDNStxTE23siRw63IEnkpgdcVXUtXD5VagrLf8A8cqEbe7O3hVrHPD7fJHsU5HwrIKbVwrs3ay2G49J1ZxjVNZm2ooJK+ZI4EnWT216kQeyJg7+G3d8KjgUbcBXBEqH2ZUk7BMeH/rVFLZ1p/jy4kaUam590ROJPXPXOKtzGihCE8cUComFyglWE7Yj/wBqo5EdtHAU605ElE9w7u+PwrriJCJ4GlSSDIKm5SRtVQttRH8fntdjSW+mx671bmWwacSvjaivUUlwKQCgxtER/Ke7rUkapfdU6meDqQZ98qQYzvv50SxcXheS27ZlKIEuhYifhVGr+zZZOu/Q4lMkuqWmAJ7yMDcUWw82+gLacS4mfeSZEis/6Q1obiGbRz/DC5x/2jHb8M4+dEzQvEYNsoG5Xb7DmoiUzjvBG5qq5YGQr/B+jHGMZ36fvNFE9aC4cCfaJv1XbcETCSJ+KQP2aNPWkhG5qWgIXwJDqFAakynG/cr95phZPvLWttdiq3QgDSSpJCpnaKWPqbCAkcfLCykaVEpg4Oc7/dtTWxuLdaAyxdJuVtpGohYUY6mPgflQArLnMuSOCpmT2itI52R+O+elctSrmM6eBhmFe8VI9mNWTjzNUWpjXdfx1wAapSFp9jlM7CcbZ6123W2Xmo/6gU+QsS3qb7Z1YGB5Y86A3iMy2fQU3JAVBUfdMj7j+VBLCwVaOBtrheO2kT47UZxLTqbCr1VthWBjUMTsdx+dLZtg1J489o7lhW3xO396Buta3LDW9bSspBWxIPxE99Kwp4mfUTesqyS4kCeoMZ/vTJBB4ajRdkgoGm4VmdoPnSta7WUn146lEjSA5MjxPf30DC5nkW+psNHT7g/l2xUrj5Sba20OF0aMLJyrAzUrUUxNiLAfw63/AOFP4VRAWLBQ9CQhekxbSmD0HTNX4f8A5dbf8KfwFYp0p4Y4FXiiNKpfyCMb1JuWopgVPa5HBUlRnUvW3kaRPfJ6ZHdmBFXCnoR/B0hJ3GtHZ2g/j8qFUpkOJnjyxJASgrRvpETiT186jhYKWirjq0nWQlYcSJwmRtB7vqqjdIXqn1IlJ1b6mseO9WQt9T2lzhCUjVBc1oOJOevj51ipbA0/xwpVpElSkdrsgg5HnjrXRyFJITxd1S0RqUhadUEiJEbZqT+gVapdCkNuWDTaSkaloKYBjaKPSlKRCQAOgoexdadZAZuRcaMFeoEn4xROakLCRQ96VBhXLtxcK+zJA1fPFEZoXiKm02yi7c+jJBHtdUR3/lQVsVOHsqsjbJiYlMD6T+4osig+HOtqRy03wu1iTq1JJjyow476BM7zG2gU8CQ4AASlBbkHOwMSf1+NMrRpKUBw26GXVgawgDf4jelIQkgEcccb0gTkQQQd9U/HyphY27jaluqvnblC0gICwmE7mRAzMj5UA6+drf08FbPRZW2OblPn45/21y3LmtkDgaWRq97U17Mas7HzxWSy0V3U8bVHalMp9jlP4bZ61GFI57Q9el5WsS2NPaOoQMd2w/GgPvwvU3osU3OCdRKRoMiN+u/lQSkupKuXwFlR1GO22JHWi+JCVIm8Nv2VSBPaGJODuPzpcstKSpXrtaUEyFJOBMY3/c0DQgnh6ddoJKBqtpBA6p6Gl6Q+FavUDGsntEONxM7gxJ+VHpj1ajRdlQ0Jh85nbPnSxfJEH126hG4Goz4yTQMLqeRb62w2rTlA/lOMeVSqvx6NbaXC6NGFnJVgZqVqKYmxHD/8utv+JP4Cs2+aLFYNo2lYSYYBGlWNtq04ef4dbZj2SfwFYtqa9Wr/AMYpbeky/qMjxme6pNy1FMJuEqxwdkE4UrWnPZExjy8q4v0kJQRwZkwSdOpPZ93bHx+kVQu22pM8cIyNKAtE7CJxPjnrWmtlQQscYMJJ7QUmDhMg9396DriX9I1cJZWrlmBqTAV027660LjSVDhjLa91CU9o5jPx69aql1rXq9dhSU5ITy4jxxtg5qoW0pRLPGVkJAlKChWCYk4Pf37YqTQYWRcLZ5tulhc+6lQM+OPGaJpay01dDXbcRcWEqlXLWkgnG+PD7zTIGBUghKHvioWzhSwH1AYbMdrwziiJpfxO4Sghpx8WyFIKufqAKCCnacd9VWtkDJKrRNuoCBBBn5fAUUqg7F1paiEX6bo9ApJj5UYT86BKPSBo08FaUnEjUkFPTf8AeaPs3rlxxaHbTkISkaTrCp32jbYfOlzi2QhKTxtTK9PZUspAO8khW4/SmVlc27qeWzcofUgDUUrCjHjHw+6gDX6TruCODtE5hRUn2uRHd3+PSoyXuYyBwZppIV72pHsxqyceZxVHHLfXcg8ZXOZTrTLOUztnGN+tdYdYL7Y9dh1RVlAU32zq2wJ6DHnQF8QSslsps27iJyqOycRv4/hQIFxpJHA2NU+6Sj8aN4joBb13imISqQn+YYk+X50E6pgKXq4w+jtZ8D06UDDtHh4C7VOrQNTAIIHUUvm6KgocFZ1yNSlKTv1mJimCCk8NRouSU6Bpf3noqlhNumNXGX0pnAJIPwJP78qA66KuRb8xAbVpyhOydsVKlwU+j2+hZdTpws7qwM1K1FMzbfh/+XW3/Cn8BWaNfq9em0QFaTDAOD4VpYD+HW//AAp/AUOg26eFOKN64poBU3CidQ8ZqTaxTEquNf8Ak7cn3llxOcCe6c7eVd9toSo8HbnPZ5qZSIHh37eVYcy0KhP/AFAvSk4SHUYgDcxOIJycyamq2UhPL42/GtTeoKBkkDviMRPmaDZvnElDnB2wlUTpcSfn+++upcuUKJHCUQoT2XEgzJwfuPnWAfsOZr9dqUkI7YDydJ1AAGRse/HWrI9GbbcaVxh5atOrWVDUgRJMx3xOfKgKQ7eNiW7BvtGSlLoTHZB6ZzI7qZDIBNLLfiXDmUaF8UYWd9TjyZgnHl+lbq4nYoWEOXTSSfdBVE/D5is1ZQyKHvEeyUpLCHV7aVd4nP3TRAzQvEQn0ZWu5XbpJALqN0yYHcetVUsUy3rVapt15GlJBx8RRKhQPDEhaea3xBd22REkpIn4gUcfHagSOqfbZ1I4Kh0CDoC0ggwdpGf600tGkpQHVMIadWkawnP39+5+dKA7aNhIVxtbWoCCtQExORqH7imdnd2z4LTF23cLbSCspUFHpJjvwaANRfC7gJ4Q0cmF8we1yPD479KjBeU40DwZDSQqdQcSdA1bwB8T+zWLi7TmXYPHHsatSEuD2OU9BIjG/WuWztop9kDj67hWvCOYg8w6sCAJxgY86BjxEKJb5dmi4MHKiBpOI+f5UE7zwpejg7S4OJIGrxorinKlvmXjlv2VYQT2hidv3ml7yrQa9fGLpEK3BI0+GBH96Br2vVwKrVOrQJYBEfCgVG5144QytciVagBPXajG+WeGILd2ooLaSl8mSRiDSnmWWhBVxu50/wAvaIMdDjf79qBndTyLfUgNnTlA2TtipXHwn0a2Lay4nRhZ3VgZqVqKYmxFh/ltvifYpx5Cs0qeVw9RVZtpdgxb6wQfCYitLAxw23zHsU58hWCOWOFOAXbqm9KpfM6kj+lSblqKZKXclUeqWjG5LiY2G2O+Y7tqulVwrlg8NaSCqFe0T2BG+3iR5UIpy11oHrx6ZhLetMzpETifHPXNdK7ZQbHrp6TMK1pGo9jwjp9RqjdLl1BPqlqEhOlIdTJx8IEQAP6VqFPlZT6C2jaF6kqByJHXaaCQu0aVK+NPqlspCVuDrBVsDM/0iurcYABVxt5KInVqRpMkjeN/0qSDrZrmrK7mwYaUBCVAhZIz4D9miw0j/aPlQjVuXWUqTfPLSo6gsKGRMju2qzNkWXULF3clCYhoqGnaOk/fUBgEVheqcSwotsB9X2alBIPmaImhOKKQLNzm3SrVED2ySAUfPFFSyceV2XLQMACcKBz0xRSiaC4c6yoqDd96UfEgkfL40aTQKHF3DTUtcGbWQAShLiAe/aRHT50xtkwgLWwhp1QGsJg+U99JVKtkFvVxx9kxglQGoQc9oEf2+NHcMW0q4eLXEnLxWkShSkkNiT0A+/pQVWu61vgcKaVvpUXk+1yN8Y7znpUZcuStoHhDbQ1QVc1HYE+HzxQy1W2u7njVwANWpIcHse0mYgSI2zO9dtl25eZHrx19RWOxqR2zq2gDaceXxoGF/wAyW+XYoud8qIGgyI3+flQYXdxq9Ss6zuOcn8Y/cUTxTl+z13jluNKsIPvDE7dO740tPoqUK1cbudKFaSvXMEQCCdpmgbqLhsAVWqSsoGpgKBHiATg0EVXaVnl8HYJJkrDqQCeu00Wgp9Vo5Vyso5adNwTJIxBpSpdl2FHjdwlBjSEuHPgTQMrsqLLBUgNq05QDIScYqVV8pNralt1TiNGHDuoQMmpWopmbE2A/htvifYpx1wKzbS4nh6gLNtC9JhgQAT0xir8PE8NthMSynPkK6m0KbRxgvvKKgRzCrtCehqTcrFAiq9kxwpjopXNSJGkT3d+2eldV6SUpJ4UwVZ7OtOPdjMfH6fhWvq1Ug+nXcDITzMbAdPOunhqy2kJv7tJSZ1BQJO28jw+80PGQXdKlK+FNhA2GtB7wNvhJrrbt3GlXC0IH8pDiYAic+dXPDXC2B6wup1E6pE7kxt4/cKjfD3EFWu/uXNQPvEYFDx1b18Cvl2zZAMJSpYE+Pf8AKi7dTimwXm0oX3pSrUB50I3YLSoKN9dKGrVClCM9222K0Ys+StJFw+pKRAQpQKdo6VkGRWF2F8pXLaS6cdhWxE5+6a2rG7ZL7RbDrjRP87ZgiqqtilRbC3rZNu5sUpUDj4iiDQ1raKt1km5edEbOKn9/1og7xQKkC4CY9VM90AKSM/0/OmDDaUpCuShpxQBWEgfKRvQb3DXVoCU8Qum1RAUhQEROT13+6jmGuU0lGpS9IjUoyT8aBav0srfjhTBiShRcT7TIiemJ36V1k3XManhDLadXvcxB0DV0HzxWvq5S1Oq9Ou4ckAax2JIPZx4eO5qNcMW2tClX925pVqIUsQrM5xt3fCgvxFKyprl2bb8SdS47BxG/5dKEX6UVqKeEMKIPZKlJEj40fc26nynS+40ACCEd8x+n30O5wxayom/ugSSZSoCP3FBtCzw8By2QVlA1MCCJ7x0oBPpoMjg1tr1dpWtIBPXrTNDBFqGUurCgkJDhyrHfQg4WpShF9dpSDgBew6UF7vVyWOYkIXp7SUmQDjFSuXqeU2wjUpWkEalGSYjJqVuKYm3/2Q=="/>
          <p:cNvSpPr>
            <a:spLocks noChangeAspect="1" noChangeArrowheads="1"/>
          </p:cNvSpPr>
          <p:nvPr/>
        </p:nvSpPr>
        <p:spPr bwMode="auto">
          <a:xfrm>
            <a:off x="63500" y="-566738"/>
            <a:ext cx="1228725" cy="1171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048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sz="1600" b="1" spc="100" dirty="0">
                <a:solidFill>
                  <a:srgbClr val="FFFFFF"/>
                </a:solidFill>
              </a:rPr>
              <a:t>ელექტრონული დანიშნულების მოდული </a:t>
            </a:r>
            <a:endParaRPr lang="ka-GE" sz="1600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sp>
        <p:nvSpPr>
          <p:cNvPr id="70" name="Content Placeholder 5"/>
          <p:cNvSpPr txBox="1">
            <a:spLocks/>
          </p:cNvSpPr>
          <p:nvPr/>
        </p:nvSpPr>
        <p:spPr>
          <a:xfrm>
            <a:off x="6400800" y="2362200"/>
            <a:ext cx="5181600" cy="403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ინფორმაციის ცენტრალურად მობილიზება, სარწმუნო  სტატისტიკისა და ანალიზის წარმოების შესაძლებლობა </a:t>
            </a:r>
            <a:endParaRPr lang="ka-GE" sz="1200" b="1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მკურნალობის ხარჯთ-ეფექტურობის, ასევე  პროფესიულად ინფორმატიული გადაწყვეტილების მიღების და/ან კორექციის უზრუნველყოფა </a:t>
            </a:r>
            <a:endParaRPr lang="ka-GE" sz="1200" b="1" dirty="0" smtClean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სახელმწიფო </a:t>
            </a:r>
            <a:r>
              <a:rPr lang="ka-GE" sz="1200" b="1" dirty="0" smtClean="0">
                <a:solidFill>
                  <a:schemeClr val="tx1"/>
                </a:solidFill>
              </a:rPr>
              <a:t>და კერძო სადაზღვევო </a:t>
            </a:r>
            <a:r>
              <a:rPr lang="ka-GE" sz="1200" b="1" dirty="0">
                <a:solidFill>
                  <a:schemeClr val="tx1"/>
                </a:solidFill>
              </a:rPr>
              <a:t>პროგრამების ფარგლებში ფარმაცევტული პროდუქტის სარგებლის  ლიმიტის </a:t>
            </a:r>
            <a:r>
              <a:rPr lang="ka-GE" sz="1200" b="1" dirty="0" smtClean="0">
                <a:solidFill>
                  <a:schemeClr val="tx1"/>
                </a:solidFill>
              </a:rPr>
              <a:t>კონტროლი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თაღლითობისა და მკურნალობის დუბლირების </a:t>
            </a:r>
            <a:r>
              <a:rPr lang="ka-GE" sz="1200" b="1" dirty="0" smtClean="0">
                <a:solidFill>
                  <a:schemeClr val="tx1"/>
                </a:solidFill>
              </a:rPr>
              <a:t>აღმოფხვრა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 smtClean="0">
                <a:solidFill>
                  <a:schemeClr val="tx1"/>
                </a:solidFill>
              </a:rPr>
              <a:t>ქრონიკული </a:t>
            </a:r>
            <a:r>
              <a:rPr lang="ka-GE" sz="1200" b="1" dirty="0">
                <a:solidFill>
                  <a:schemeClr val="tx1"/>
                </a:solidFill>
              </a:rPr>
              <a:t>დაავადებებისთვის მქონე პაციენტთათვის  დანიშნულების  განახლება ექიმთან ვიზიტის </a:t>
            </a:r>
            <a:r>
              <a:rPr lang="ka-GE" sz="1200" b="1" dirty="0" smtClean="0">
                <a:solidFill>
                  <a:schemeClr val="tx1"/>
                </a:solidFill>
              </a:rPr>
              <a:t>გარეშე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დროითი, ადამიანური და ფინანსური რესურსების ოპტიმიზაცია ელექტრონული ანგარიშგების </a:t>
            </a:r>
            <a:r>
              <a:rPr lang="ka-GE" sz="1200" b="1" dirty="0" smtClean="0">
                <a:solidFill>
                  <a:schemeClr val="tx1"/>
                </a:solidFill>
              </a:rPr>
              <a:t>ხარჯზე</a:t>
            </a:r>
          </a:p>
          <a:p>
            <a:pPr fontAlgn="ctr">
              <a:lnSpc>
                <a:spcPct val="100000"/>
              </a:lnSpc>
              <a:buFont typeface="Wingdings" pitchFamily="2" charset="2"/>
              <a:buChar char="Ø"/>
            </a:pPr>
            <a:r>
              <a:rPr lang="ka-GE" sz="1200" b="1" dirty="0">
                <a:solidFill>
                  <a:schemeClr val="tx1"/>
                </a:solidFill>
              </a:rPr>
              <a:t>სამომავლოდ, სამედიცინო მომსახურეობის გაწევის მომენტში სამეცნიერო სამედიცინო რესურსთან წვდომის პროგრამული უზრუნველყოფა</a:t>
            </a:r>
          </a:p>
          <a:p>
            <a:pPr marL="0" indent="0" fontAlgn="ctr">
              <a:buNone/>
            </a:pPr>
            <a:endParaRPr lang="ka-GE" sz="1200" b="1" dirty="0" smtClean="0">
              <a:solidFill>
                <a:schemeClr val="tx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324600" y="1752600"/>
            <a:ext cx="4876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a-GE" b="1" spc="100" dirty="0" smtClean="0">
                <a:solidFill>
                  <a:srgbClr val="FFFFFF"/>
                </a:solidFill>
              </a:rPr>
              <a:t>მოდულის  უპირატესობები</a:t>
            </a:r>
            <a:endParaRPr lang="ka-GE" b="1" spc="100" dirty="0">
              <a:solidFill>
                <a:srgbClr val="FFFFFF"/>
              </a:solidFill>
              <a:latin typeface="Sylfae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5553630" cy="4159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5738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9220"/>
            <a:ext cx="10287000" cy="1325563"/>
          </a:xfrm>
        </p:spPr>
        <p:txBody>
          <a:bodyPr/>
          <a:lstStyle/>
          <a:p>
            <a:pPr algn="ctr"/>
            <a:r>
              <a:rPr lang="ka-GE" b="1" spc="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ფარმაცევტული საქმიანობის კომპონენტი - </a:t>
            </a:r>
            <a:r>
              <a:rPr lang="en-US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IV</a:t>
            </a:r>
            <a:endParaRPr lang="en-US" spc="1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511636" y="2438400"/>
            <a:ext cx="4613564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გამარტივებული ელექტრონული ურთიერთკავშირი ჯანდაცვის სამინისტროსა და სხვა ჩართულ მხარეებს შორის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ნებართვებისა და სხვა ოფიციალური დოკუმენტების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ელექტრონულად</a:t>
            </a:r>
            <a:r>
              <a:rPr lang="en-US" sz="1400" b="1" spc="100" dirty="0" smtClean="0">
                <a:solidFill>
                  <a:schemeClr val="tx1"/>
                </a:solidFill>
              </a:rPr>
              <a:t>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მოპოვება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დროითი და მეტერიალური დოკუმენტების დანახარჯების შემცირება</a:t>
            </a:r>
            <a:endParaRPr lang="en-US" sz="14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400" b="1" spc="100" dirty="0">
                <a:solidFill>
                  <a:schemeClr val="tx1"/>
                </a:solidFill>
              </a:rPr>
              <a:t>სწრაფი და უტყუარი ინფორმაციის </a:t>
            </a:r>
            <a:r>
              <a:rPr lang="ka-GE" sz="1400" b="1" spc="100" dirty="0" smtClean="0">
                <a:solidFill>
                  <a:schemeClr val="tx1"/>
                </a:solidFill>
              </a:rPr>
              <a:t>მიღება/ </a:t>
            </a:r>
            <a:r>
              <a:rPr lang="ka-GE" sz="1400" b="1" spc="100" dirty="0">
                <a:solidFill>
                  <a:schemeClr val="tx1"/>
                </a:solidFill>
              </a:rPr>
              <a:t>გაცვლა ონლაინ რეჟიმში</a:t>
            </a:r>
            <a:endParaRPr lang="en-US" sz="14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76146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dirty="0" smtClean="0"/>
              <a:t>ელექტრონული სერვისების მოდული</a:t>
            </a:r>
            <a:endParaRPr lang="en-US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015" y="2438400"/>
            <a:ext cx="5545419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2419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ka-GE" sz="3200" b="1" spc="1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აფთიაქებისა და სამედიცინო საქმიანობების  საინფორმაციო პორტალი</a:t>
            </a:r>
            <a:endParaRPr lang="en-US" sz="4400" spc="1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943600" y="1761460"/>
            <a:ext cx="0" cy="48679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324600" y="1752600"/>
            <a:ext cx="4800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b="1" spc="100" dirty="0" smtClean="0"/>
              <a:t>მოდულის  უპირატესობები</a:t>
            </a:r>
            <a:endParaRPr lang="en-US" b="1" spc="1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6511636" y="2514600"/>
            <a:ext cx="5070764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68680" indent="-182563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5156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344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173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8308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სამედიცინო მომსახურებაზე გეოგრაფიული და ფინანსური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ფარმაცევტულ პროდუქციაზე გეოგრაფიული და ფინანსური ხელმისაწვდომობა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კლინიკის  და აფთიაქის ხელსაყრელი შერჩევა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ფასების ტრანსპარენტულობა</a:t>
            </a:r>
            <a:endParaRPr lang="en-US" sz="1600" spc="100" dirty="0">
              <a:solidFill>
                <a:schemeClr val="tx1"/>
              </a:solidFill>
            </a:endParaRPr>
          </a:p>
          <a:p>
            <a:pPr fontAlgn="ctr">
              <a:lnSpc>
                <a:spcPct val="100000"/>
              </a:lnSpc>
            </a:pPr>
            <a:r>
              <a:rPr lang="ka-GE" sz="1600" b="1" spc="100" dirty="0">
                <a:solidFill>
                  <a:schemeClr val="tx1"/>
                </a:solidFill>
              </a:rPr>
              <a:t>ადმინისტრაციული რესურსების დაზოგვა</a:t>
            </a:r>
            <a:endParaRPr lang="en-US" sz="1600" spc="100" dirty="0">
              <a:solidFill>
                <a:schemeClr val="tx1"/>
              </a:solidFill>
            </a:endParaRPr>
          </a:p>
          <a:p>
            <a:pPr marL="0" indent="0">
              <a:lnSpc>
                <a:spcPct val="115000"/>
              </a:lnSpc>
              <a:spcBef>
                <a:spcPts val="1200"/>
              </a:spcBef>
              <a:buFont typeface="Arial" pitchFamily="34" charset="0"/>
              <a:buNone/>
            </a:pPr>
            <a:endParaRPr lang="ka-GE" sz="2000" dirty="0" smtClean="0">
              <a:latin typeface="Calibri"/>
              <a:ea typeface="Times New Roman"/>
              <a:cs typeface="Times New Roman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36937"/>
            <a:ext cx="5590925" cy="42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01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1_TS102901024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15_4109default" id="{E728D685-11FC-4812-BA85-57AC6F9C9F40}" vid="{BC4E008B-95FF-4815-904E-143A8EDFC1D4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5CEF502-15EE-45C7-AFE8-30E87AC73C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TS102901024</Template>
  <TotalTime>0</TotalTime>
  <Words>1184</Words>
  <Application>Microsoft Office PowerPoint</Application>
  <PresentationFormat>Custom</PresentationFormat>
  <Paragraphs>231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TS102901024</vt:lpstr>
      <vt:lpstr>1_TS102901024</vt:lpstr>
      <vt:lpstr>ელექტრონული  ჯანდაცვა  ჯანმრთელობის  დაცვის  ერთიანი საინფორმაციო  სისტემა </vt:lpstr>
      <vt:lpstr>Slide 2</vt:lpstr>
      <vt:lpstr> ჯანმრთელობის  დაცვის  ერთიანი საინფორმაციო  სისტემის ძირითადი კომპონენტები </vt:lpstr>
      <vt:lpstr>სამედიცინო საქმიანობის რეგულირების კომპონენტი</vt:lpstr>
      <vt:lpstr>ფარმაცევტული საქმიანობის კომპონენტი</vt:lpstr>
      <vt:lpstr>ფარმაცევტული საქმიანობის კომპონენტი -II</vt:lpstr>
      <vt:lpstr>ფარმაცევტული საქმიანობის კომპონენტი - III</vt:lpstr>
      <vt:lpstr>ფარმაცევტული საქმიანობის კომპონენტი - IV</vt:lpstr>
      <vt:lpstr>აფთიაქებისა და სამედიცინო საქმიანობების  საინფორმაციო პორტალი</vt:lpstr>
      <vt:lpstr>სამედიცინო მედიაციის მოდული</vt:lpstr>
      <vt:lpstr>იმუნიზაცია/ვაქცინაციის კომპონენტი</vt:lpstr>
      <vt:lpstr>მომხმარებელთა მართვის მოდული</vt:lpstr>
      <vt:lpstr>ფინანსური აღრიცხვის და მართვის კომპონენტი</vt:lpstr>
      <vt:lpstr>სამედიცინო შემთხვევების რეგისტრაციის მოდული</vt:lpstr>
      <vt:lpstr>სამედიცინო სერვისებით მოსარგებლეთა რეგისტრაციის მოდული</vt:lpstr>
      <vt:lpstr>სამედიცინო სერვისებით მოსარგებლეთა რეგისტრაციის მოდული</vt:lpstr>
      <vt:lpstr>ჯანმრთელობის დაცვის პროგრამების ფინანსური მართვის მოდული</vt:lpstr>
      <vt:lpstr>ელექტრონული ანგარიშგების მოდული</vt:lpstr>
      <vt:lpstr>სამედიცინო კლასიფიკატორების მოდული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2012-10-15T18:40:30Z</dcterms:created>
  <dcterms:modified xsi:type="dcterms:W3CDTF">2012-10-17T16:31:02Z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